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5143500" cx="9144000"/>
  <p:notesSz cx="6858000" cy="9144000"/>
  <p:embeddedFontLst>
    <p:embeddedFont>
      <p:font typeface="Lora"/>
      <p:regular r:id="rId30"/>
      <p:bold r:id="rId31"/>
      <p:italic r:id="rId32"/>
      <p:boldItalic r:id="rId33"/>
    </p:embeddedFont>
    <p:embeddedFont>
      <p:font typeface="Helvetica Neue"/>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ora-bold.fntdata"/><Relationship Id="rId30" Type="http://schemas.openxmlformats.org/officeDocument/2006/relationships/font" Target="fonts/Lora-regular.fntdata"/><Relationship Id="rId11" Type="http://schemas.openxmlformats.org/officeDocument/2006/relationships/slide" Target="slides/slide6.xml"/><Relationship Id="rId33" Type="http://schemas.openxmlformats.org/officeDocument/2006/relationships/font" Target="fonts/Lora-boldItalic.fntdata"/><Relationship Id="rId10" Type="http://schemas.openxmlformats.org/officeDocument/2006/relationships/slide" Target="slides/slide5.xml"/><Relationship Id="rId32" Type="http://schemas.openxmlformats.org/officeDocument/2006/relationships/font" Target="fonts/Lora-italic.fntdata"/><Relationship Id="rId13" Type="http://schemas.openxmlformats.org/officeDocument/2006/relationships/slide" Target="slides/slide8.xml"/><Relationship Id="rId35" Type="http://schemas.openxmlformats.org/officeDocument/2006/relationships/font" Target="fonts/HelveticaNeue-bold.fntdata"/><Relationship Id="rId12" Type="http://schemas.openxmlformats.org/officeDocument/2006/relationships/slide" Target="slides/slide7.xml"/><Relationship Id="rId34" Type="http://schemas.openxmlformats.org/officeDocument/2006/relationships/font" Target="fonts/HelveticaNeue-regular.fntdata"/><Relationship Id="rId15" Type="http://schemas.openxmlformats.org/officeDocument/2006/relationships/slide" Target="slides/slide10.xml"/><Relationship Id="rId37" Type="http://schemas.openxmlformats.org/officeDocument/2006/relationships/font" Target="fonts/HelveticaNeue-boldItalic.fntdata"/><Relationship Id="rId14" Type="http://schemas.openxmlformats.org/officeDocument/2006/relationships/slide" Target="slides/slide9.xml"/><Relationship Id="rId36" Type="http://schemas.openxmlformats.org/officeDocument/2006/relationships/font" Target="fonts/HelveticaNeue-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11511d61ee4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11511d61ee4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11511d61ee4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11511d61ee4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11511d61ee4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11511d61ee4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11511d61ee4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11511d61ee4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progress bar looks like a </a:t>
            </a:r>
            <a:r>
              <a:rPr i="1" lang="en"/>
              <a:t>bar</a:t>
            </a:r>
            <a:r>
              <a:rPr lang="en"/>
              <a:t> now and not a set of buttons. We changed it to be horizontal to clarify the process of creation, make sure that users were not frustrated with the new type of posting ALTiO offers, and to indicate where exactly in the process they were.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11511d61ee4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11511d61ee4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11511d61ee4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11511d61ee4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11511d61ee4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11511d61ee4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112762f50f8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112762f50f8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35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11511d61ee4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11511d61ee4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350">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11511d61ee4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11511d61ee4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35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10f094b938d_0_5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10f094b938d_0_5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11511d61ee4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11511d61ee4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35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112762f50f8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112762f50f8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11511d61ee4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11511d61ee4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350">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1152c3f6ed6_7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1152c3f6ed6_7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350">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1152c3f6ed6_7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1152c3f6ed6_7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35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11362a134fa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11362a134fa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35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112762f50f8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112762f50f8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112762f50f8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112762f50f8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112762f50f8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112762f50f8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112762f50f8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112762f50f8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35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12762f50f8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112762f50f8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 “before,” considering that it was newly added. We needed to add this clarification because many users who had no experience with the app took a long time to figure out what exactly the </a:t>
            </a:r>
            <a:r>
              <a:rPr lang="en"/>
              <a:t>purpose of the app was.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11511d61ee4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11511d61ee4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Onboarding screen is colorful and sketch-like to emphasize creativity.</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27.png"/><Relationship Id="rId6"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27.png"/><Relationship Id="rId6"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4.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4.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18.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0.png"/><Relationship Id="rId6" Type="http://schemas.openxmlformats.org/officeDocument/2006/relationships/image" Target="../media/image30.png"/><Relationship Id="rId7"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1.png"/><Relationship Id="rId4" Type="http://schemas.openxmlformats.org/officeDocument/2006/relationships/image" Target="../media/image25.png"/><Relationship Id="rId5" Type="http://schemas.openxmlformats.org/officeDocument/2006/relationships/image" Target="../media/image33.png"/><Relationship Id="rId6" Type="http://schemas.openxmlformats.org/officeDocument/2006/relationships/image" Target="../media/image26.png"/><Relationship Id="rId7" Type="http://schemas.openxmlformats.org/officeDocument/2006/relationships/image" Target="../media/image40.png"/><Relationship Id="rId8"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www.figma.com/proto/GTpRS1Jg6oeTzO7uXIgUEa/ALTiO?node-id=8%3A3&amp;scaling=scale-down&amp;page-id=0%3A1&amp;starting-point-node-id=8%3A3&amp;show-proto-sidebar=1"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10.png"/><Relationship Id="rId7" Type="http://schemas.openxmlformats.org/officeDocument/2006/relationships/image" Target="../media/image3.png"/><Relationship Id="rId8"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7.png"/><Relationship Id="rId7" Type="http://schemas.openxmlformats.org/officeDocument/2006/relationships/image" Target="../media/image10.png"/><Relationship Id="rId8"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nvSpPr>
        <p:spPr>
          <a:xfrm>
            <a:off x="1009825" y="9525"/>
            <a:ext cx="639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CF8DE"/>
                </a:solidFill>
                <a:latin typeface="Helvetica Neue"/>
                <a:ea typeface="Helvetica Neue"/>
                <a:cs typeface="Helvetica Neue"/>
                <a:sym typeface="Helvetica Neue"/>
              </a:rPr>
              <a:t>6</a:t>
            </a:r>
            <a:endParaRPr b="1">
              <a:solidFill>
                <a:srgbClr val="FCF8DE"/>
              </a:solidFill>
              <a:latin typeface="Helvetica Neue"/>
              <a:ea typeface="Helvetica Neue"/>
              <a:cs typeface="Helvetica Neue"/>
              <a:sym typeface="Helvetica Neue"/>
            </a:endParaRPr>
          </a:p>
        </p:txBody>
      </p:sp>
      <p:pic>
        <p:nvPicPr>
          <p:cNvPr id="55" name="Google Shape;55;p13"/>
          <p:cNvPicPr preferRelativeResize="0"/>
          <p:nvPr/>
        </p:nvPicPr>
        <p:blipFill>
          <a:blip r:embed="rId3">
            <a:alphaModFix/>
          </a:blip>
          <a:stretch>
            <a:fillRect/>
          </a:stretch>
        </p:blipFill>
        <p:spPr>
          <a:xfrm>
            <a:off x="-42333" y="-66675"/>
            <a:ext cx="9262536" cy="52101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180" name="Shape 180"/>
        <p:cNvGrpSpPr/>
        <p:nvPr/>
      </p:nvGrpSpPr>
      <p:grpSpPr>
        <a:xfrm>
          <a:off x="0" y="0"/>
          <a:ext cx="0" cy="0"/>
          <a:chOff x="0" y="0"/>
          <a:chExt cx="0" cy="0"/>
        </a:xfrm>
      </p:grpSpPr>
      <p:sp>
        <p:nvSpPr>
          <p:cNvPr id="181" name="Google Shape;181;p22"/>
          <p:cNvSpPr txBox="1"/>
          <p:nvPr/>
        </p:nvSpPr>
        <p:spPr>
          <a:xfrm>
            <a:off x="229631" y="218927"/>
            <a:ext cx="68007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Revised Interface Design</a:t>
            </a:r>
            <a:endParaRPr sz="2400">
              <a:latin typeface="Helvetica Neue"/>
              <a:ea typeface="Helvetica Neue"/>
              <a:cs typeface="Helvetica Neue"/>
              <a:sym typeface="Helvetica Neue"/>
            </a:endParaRPr>
          </a:p>
        </p:txBody>
      </p:sp>
      <p:sp>
        <p:nvSpPr>
          <p:cNvPr id="182" name="Google Shape;182;p22"/>
          <p:cNvSpPr txBox="1"/>
          <p:nvPr/>
        </p:nvSpPr>
        <p:spPr>
          <a:xfrm>
            <a:off x="292950" y="780675"/>
            <a:ext cx="7706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MAJOR DESIGN CHANGE 2 - Revised Clarifications</a:t>
            </a:r>
            <a:endParaRPr b="1" sz="1800"/>
          </a:p>
        </p:txBody>
      </p:sp>
      <p:sp>
        <p:nvSpPr>
          <p:cNvPr id="183" name="Google Shape;183;p22"/>
          <p:cNvSpPr txBox="1"/>
          <p:nvPr/>
        </p:nvSpPr>
        <p:spPr>
          <a:xfrm>
            <a:off x="292950" y="1162725"/>
            <a:ext cx="81324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Helvetica Neue"/>
                <a:ea typeface="Helvetica Neue"/>
                <a:cs typeface="Helvetica Neue"/>
                <a:sym typeface="Helvetica Neue"/>
              </a:rPr>
              <a:t>For some participants, directions were not fully clear around the purpose of the drawings or explanations.</a:t>
            </a:r>
            <a:endParaRPr sz="1300">
              <a:latin typeface="Helvetica Neue"/>
              <a:ea typeface="Helvetica Neue"/>
              <a:cs typeface="Helvetica Neue"/>
              <a:sym typeface="Helvetica Neue"/>
            </a:endParaRPr>
          </a:p>
        </p:txBody>
      </p:sp>
      <p:sp>
        <p:nvSpPr>
          <p:cNvPr id="184" name="Google Shape;184;p22"/>
          <p:cNvSpPr txBox="1"/>
          <p:nvPr/>
        </p:nvSpPr>
        <p:spPr>
          <a:xfrm>
            <a:off x="775550" y="4687850"/>
            <a:ext cx="77067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Helvetica Neue"/>
                <a:ea typeface="Helvetica Neue"/>
                <a:cs typeface="Helvetica Neue"/>
                <a:sym typeface="Helvetica Neue"/>
              </a:rPr>
              <a:t>SOLUTION: </a:t>
            </a:r>
            <a:r>
              <a:rPr lang="en" sz="1300">
                <a:latin typeface="Helvetica Neue"/>
                <a:ea typeface="Helvetica Neue"/>
                <a:cs typeface="Helvetica Neue"/>
                <a:sym typeface="Helvetica Neue"/>
              </a:rPr>
              <a:t>Revise clarifications to make clearer how and what the drawings should accomplish.</a:t>
            </a:r>
            <a:endParaRPr sz="1300">
              <a:latin typeface="Helvetica Neue"/>
              <a:ea typeface="Helvetica Neue"/>
              <a:cs typeface="Helvetica Neue"/>
              <a:sym typeface="Helvetica Neue"/>
            </a:endParaRPr>
          </a:p>
        </p:txBody>
      </p:sp>
      <p:pic>
        <p:nvPicPr>
          <p:cNvPr id="185" name="Google Shape;185;p22"/>
          <p:cNvPicPr preferRelativeResize="0"/>
          <p:nvPr/>
        </p:nvPicPr>
        <p:blipFill>
          <a:blip r:embed="rId3">
            <a:alphaModFix/>
          </a:blip>
          <a:stretch>
            <a:fillRect/>
          </a:stretch>
        </p:blipFill>
        <p:spPr>
          <a:xfrm>
            <a:off x="4043163" y="1904899"/>
            <a:ext cx="2526905" cy="1424900"/>
          </a:xfrm>
          <a:prstGeom prst="rect">
            <a:avLst/>
          </a:prstGeom>
          <a:noFill/>
          <a:ln>
            <a:noFill/>
          </a:ln>
        </p:spPr>
      </p:pic>
      <p:pic>
        <p:nvPicPr>
          <p:cNvPr id="186" name="Google Shape;186;p22"/>
          <p:cNvPicPr preferRelativeResize="0"/>
          <p:nvPr/>
        </p:nvPicPr>
        <p:blipFill>
          <a:blip r:embed="rId4">
            <a:alphaModFix/>
          </a:blip>
          <a:stretch>
            <a:fillRect/>
          </a:stretch>
        </p:blipFill>
        <p:spPr>
          <a:xfrm>
            <a:off x="4043163" y="3390324"/>
            <a:ext cx="2526902" cy="1365667"/>
          </a:xfrm>
          <a:prstGeom prst="rect">
            <a:avLst/>
          </a:prstGeom>
          <a:noFill/>
          <a:ln>
            <a:noFill/>
          </a:ln>
        </p:spPr>
      </p:pic>
      <p:pic>
        <p:nvPicPr>
          <p:cNvPr id="187" name="Google Shape;187;p22"/>
          <p:cNvPicPr preferRelativeResize="0"/>
          <p:nvPr/>
        </p:nvPicPr>
        <p:blipFill>
          <a:blip r:embed="rId5">
            <a:alphaModFix/>
          </a:blip>
          <a:stretch>
            <a:fillRect/>
          </a:stretch>
        </p:blipFill>
        <p:spPr>
          <a:xfrm>
            <a:off x="401738" y="1873988"/>
            <a:ext cx="1940737" cy="1486701"/>
          </a:xfrm>
          <a:prstGeom prst="rect">
            <a:avLst/>
          </a:prstGeom>
          <a:noFill/>
          <a:ln>
            <a:noFill/>
          </a:ln>
        </p:spPr>
      </p:pic>
      <p:pic>
        <p:nvPicPr>
          <p:cNvPr id="188" name="Google Shape;188;p22"/>
          <p:cNvPicPr preferRelativeResize="0"/>
          <p:nvPr/>
        </p:nvPicPr>
        <p:blipFill>
          <a:blip r:embed="rId6">
            <a:alphaModFix/>
          </a:blip>
          <a:stretch>
            <a:fillRect/>
          </a:stretch>
        </p:blipFill>
        <p:spPr>
          <a:xfrm>
            <a:off x="401738" y="3519675"/>
            <a:ext cx="1940726" cy="1106972"/>
          </a:xfrm>
          <a:prstGeom prst="rect">
            <a:avLst/>
          </a:prstGeom>
          <a:noFill/>
          <a:ln>
            <a:noFill/>
          </a:ln>
        </p:spPr>
      </p:pic>
      <p:cxnSp>
        <p:nvCxnSpPr>
          <p:cNvPr id="189" name="Google Shape;189;p22"/>
          <p:cNvCxnSpPr>
            <a:stCxn id="187" idx="3"/>
            <a:endCxn id="185" idx="1"/>
          </p:cNvCxnSpPr>
          <p:nvPr/>
        </p:nvCxnSpPr>
        <p:spPr>
          <a:xfrm>
            <a:off x="2342475" y="2617338"/>
            <a:ext cx="1700700" cy="0"/>
          </a:xfrm>
          <a:prstGeom prst="straightConnector1">
            <a:avLst/>
          </a:prstGeom>
          <a:noFill/>
          <a:ln cap="flat" cmpd="sng" w="9525">
            <a:solidFill>
              <a:schemeClr val="dk2"/>
            </a:solidFill>
            <a:prstDash val="solid"/>
            <a:round/>
            <a:headEnd len="med" w="med" type="none"/>
            <a:tailEnd len="med" w="med" type="triangle"/>
          </a:ln>
        </p:spPr>
      </p:cxnSp>
      <p:cxnSp>
        <p:nvCxnSpPr>
          <p:cNvPr id="190" name="Google Shape;190;p22"/>
          <p:cNvCxnSpPr>
            <a:stCxn id="188" idx="3"/>
            <a:endCxn id="186" idx="1"/>
          </p:cNvCxnSpPr>
          <p:nvPr/>
        </p:nvCxnSpPr>
        <p:spPr>
          <a:xfrm>
            <a:off x="2342464" y="4073161"/>
            <a:ext cx="1700700" cy="0"/>
          </a:xfrm>
          <a:prstGeom prst="straightConnector1">
            <a:avLst/>
          </a:prstGeom>
          <a:noFill/>
          <a:ln cap="flat" cmpd="sng" w="9525">
            <a:solidFill>
              <a:schemeClr val="dk2"/>
            </a:solidFill>
            <a:prstDash val="solid"/>
            <a:round/>
            <a:headEnd len="med" w="med" type="none"/>
            <a:tailEnd len="med" w="med" type="triangle"/>
          </a:ln>
        </p:spPr>
      </p:cxnSp>
      <p:sp>
        <p:nvSpPr>
          <p:cNvPr id="191" name="Google Shape;191;p22"/>
          <p:cNvSpPr/>
          <p:nvPr/>
        </p:nvSpPr>
        <p:spPr>
          <a:xfrm>
            <a:off x="-133350" y="-152400"/>
            <a:ext cx="1543200" cy="342900"/>
          </a:xfrm>
          <a:prstGeom prst="rect">
            <a:avLst/>
          </a:prstGeom>
          <a:solidFill>
            <a:srgbClr val="FFF3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2"/>
          <p:cNvSpPr txBox="1"/>
          <p:nvPr/>
        </p:nvSpPr>
        <p:spPr>
          <a:xfrm>
            <a:off x="401746" y="1547629"/>
            <a:ext cx="1311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low-fi:</a:t>
            </a:r>
            <a:endParaRPr b="1" sz="1200"/>
          </a:p>
        </p:txBody>
      </p:sp>
      <p:sp>
        <p:nvSpPr>
          <p:cNvPr id="193" name="Google Shape;193;p22"/>
          <p:cNvSpPr txBox="1"/>
          <p:nvPr/>
        </p:nvSpPr>
        <p:spPr>
          <a:xfrm>
            <a:off x="4043171" y="1547617"/>
            <a:ext cx="1311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med</a:t>
            </a:r>
            <a:r>
              <a:rPr b="1" lang="en" sz="1200"/>
              <a:t>-fi:</a:t>
            </a:r>
            <a:endParaRPr b="1" sz="1200"/>
          </a:p>
        </p:txBody>
      </p:sp>
      <p:sp>
        <p:nvSpPr>
          <p:cNvPr id="194" name="Google Shape;194;p22"/>
          <p:cNvSpPr txBox="1"/>
          <p:nvPr/>
        </p:nvSpPr>
        <p:spPr>
          <a:xfrm>
            <a:off x="6678400" y="1917742"/>
            <a:ext cx="23700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Clarity on the purpose of drawings and clarifications is essential to the inclusion aspect of the app–as we want to keep the interpretations both creative and beneficial to users. These encouragement pop-ups seek to emphasize key features (such as scrolling through the timeline, and adding annotations) that allow users to add depth to their interpretations.</a:t>
            </a:r>
            <a:endParaRPr sz="10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198" name="Shape 198"/>
        <p:cNvGrpSpPr/>
        <p:nvPr/>
      </p:nvGrpSpPr>
      <p:grpSpPr>
        <a:xfrm>
          <a:off x="0" y="0"/>
          <a:ext cx="0" cy="0"/>
          <a:chOff x="0" y="0"/>
          <a:chExt cx="0" cy="0"/>
        </a:xfrm>
      </p:grpSpPr>
      <p:sp>
        <p:nvSpPr>
          <p:cNvPr id="199" name="Google Shape;199;p23"/>
          <p:cNvSpPr txBox="1"/>
          <p:nvPr/>
        </p:nvSpPr>
        <p:spPr>
          <a:xfrm>
            <a:off x="229631" y="218927"/>
            <a:ext cx="68007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Revised Interface Design</a:t>
            </a:r>
            <a:endParaRPr sz="2400">
              <a:latin typeface="Helvetica Neue"/>
              <a:ea typeface="Helvetica Neue"/>
              <a:cs typeface="Helvetica Neue"/>
              <a:sym typeface="Helvetica Neue"/>
            </a:endParaRPr>
          </a:p>
        </p:txBody>
      </p:sp>
      <p:sp>
        <p:nvSpPr>
          <p:cNvPr id="200" name="Google Shape;200;p23"/>
          <p:cNvSpPr txBox="1"/>
          <p:nvPr/>
        </p:nvSpPr>
        <p:spPr>
          <a:xfrm>
            <a:off x="292950" y="780675"/>
            <a:ext cx="7706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MAJOR DESIGN CHANGE 2 - Revised Clarifications</a:t>
            </a:r>
            <a:endParaRPr b="1" sz="1800"/>
          </a:p>
        </p:txBody>
      </p:sp>
      <p:pic>
        <p:nvPicPr>
          <p:cNvPr id="201" name="Google Shape;201;p23"/>
          <p:cNvPicPr preferRelativeResize="0"/>
          <p:nvPr/>
        </p:nvPicPr>
        <p:blipFill>
          <a:blip r:embed="rId3">
            <a:alphaModFix/>
          </a:blip>
          <a:stretch>
            <a:fillRect/>
          </a:stretch>
        </p:blipFill>
        <p:spPr>
          <a:xfrm>
            <a:off x="4683125" y="1766625"/>
            <a:ext cx="2636496" cy="1486712"/>
          </a:xfrm>
          <a:prstGeom prst="rect">
            <a:avLst/>
          </a:prstGeom>
          <a:noFill/>
          <a:ln>
            <a:noFill/>
          </a:ln>
        </p:spPr>
      </p:pic>
      <p:pic>
        <p:nvPicPr>
          <p:cNvPr id="202" name="Google Shape;202;p23"/>
          <p:cNvPicPr preferRelativeResize="0"/>
          <p:nvPr/>
        </p:nvPicPr>
        <p:blipFill rotWithShape="1">
          <a:blip r:embed="rId4">
            <a:alphaModFix/>
          </a:blip>
          <a:srcRect b="0" l="0" r="0" t="0"/>
          <a:stretch/>
        </p:blipFill>
        <p:spPr>
          <a:xfrm>
            <a:off x="4683125" y="3253325"/>
            <a:ext cx="2636499" cy="1424900"/>
          </a:xfrm>
          <a:prstGeom prst="rect">
            <a:avLst/>
          </a:prstGeom>
          <a:noFill/>
          <a:ln>
            <a:noFill/>
          </a:ln>
        </p:spPr>
      </p:pic>
      <p:pic>
        <p:nvPicPr>
          <p:cNvPr id="203" name="Google Shape;203;p23"/>
          <p:cNvPicPr preferRelativeResize="0"/>
          <p:nvPr/>
        </p:nvPicPr>
        <p:blipFill>
          <a:blip r:embed="rId5">
            <a:alphaModFix/>
          </a:blip>
          <a:stretch>
            <a:fillRect/>
          </a:stretch>
        </p:blipFill>
        <p:spPr>
          <a:xfrm>
            <a:off x="2178375" y="1766613"/>
            <a:ext cx="1940737" cy="1486701"/>
          </a:xfrm>
          <a:prstGeom prst="rect">
            <a:avLst/>
          </a:prstGeom>
          <a:noFill/>
          <a:ln>
            <a:noFill/>
          </a:ln>
        </p:spPr>
      </p:pic>
      <p:pic>
        <p:nvPicPr>
          <p:cNvPr id="204" name="Google Shape;204;p23"/>
          <p:cNvPicPr preferRelativeResize="0"/>
          <p:nvPr/>
        </p:nvPicPr>
        <p:blipFill>
          <a:blip r:embed="rId6">
            <a:alphaModFix/>
          </a:blip>
          <a:stretch>
            <a:fillRect/>
          </a:stretch>
        </p:blipFill>
        <p:spPr>
          <a:xfrm>
            <a:off x="2178375" y="3412288"/>
            <a:ext cx="1940726" cy="1106972"/>
          </a:xfrm>
          <a:prstGeom prst="rect">
            <a:avLst/>
          </a:prstGeom>
          <a:noFill/>
          <a:ln>
            <a:noFill/>
          </a:ln>
        </p:spPr>
      </p:pic>
      <p:cxnSp>
        <p:nvCxnSpPr>
          <p:cNvPr id="205" name="Google Shape;205;p23"/>
          <p:cNvCxnSpPr>
            <a:stCxn id="203" idx="3"/>
            <a:endCxn id="201" idx="1"/>
          </p:cNvCxnSpPr>
          <p:nvPr/>
        </p:nvCxnSpPr>
        <p:spPr>
          <a:xfrm>
            <a:off x="4119112" y="2509963"/>
            <a:ext cx="564000" cy="0"/>
          </a:xfrm>
          <a:prstGeom prst="straightConnector1">
            <a:avLst/>
          </a:prstGeom>
          <a:noFill/>
          <a:ln cap="flat" cmpd="sng" w="9525">
            <a:solidFill>
              <a:schemeClr val="dk2"/>
            </a:solidFill>
            <a:prstDash val="solid"/>
            <a:round/>
            <a:headEnd len="med" w="med" type="none"/>
            <a:tailEnd len="med" w="med" type="triangle"/>
          </a:ln>
        </p:spPr>
      </p:cxnSp>
      <p:cxnSp>
        <p:nvCxnSpPr>
          <p:cNvPr id="206" name="Google Shape;206;p23"/>
          <p:cNvCxnSpPr>
            <a:stCxn id="204" idx="3"/>
            <a:endCxn id="202" idx="1"/>
          </p:cNvCxnSpPr>
          <p:nvPr/>
        </p:nvCxnSpPr>
        <p:spPr>
          <a:xfrm>
            <a:off x="4119101" y="3965774"/>
            <a:ext cx="564000" cy="0"/>
          </a:xfrm>
          <a:prstGeom prst="straightConnector1">
            <a:avLst/>
          </a:prstGeom>
          <a:noFill/>
          <a:ln cap="flat" cmpd="sng" w="9525">
            <a:solidFill>
              <a:schemeClr val="dk2"/>
            </a:solidFill>
            <a:prstDash val="solid"/>
            <a:round/>
            <a:headEnd len="med" w="med" type="none"/>
            <a:tailEnd len="med" w="med" type="triangle"/>
          </a:ln>
        </p:spPr>
      </p:cxnSp>
      <p:sp>
        <p:nvSpPr>
          <p:cNvPr id="207" name="Google Shape;207;p23"/>
          <p:cNvSpPr/>
          <p:nvPr/>
        </p:nvSpPr>
        <p:spPr>
          <a:xfrm>
            <a:off x="-133350" y="-152400"/>
            <a:ext cx="1543200" cy="342900"/>
          </a:xfrm>
          <a:prstGeom prst="rect">
            <a:avLst/>
          </a:prstGeom>
          <a:solidFill>
            <a:srgbClr val="FFF3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3"/>
          <p:cNvSpPr txBox="1"/>
          <p:nvPr/>
        </p:nvSpPr>
        <p:spPr>
          <a:xfrm>
            <a:off x="57575" y="1470975"/>
            <a:ext cx="2005500" cy="1031400"/>
          </a:xfrm>
          <a:prstGeom prst="rect">
            <a:avLst/>
          </a:prstGeom>
          <a:solidFill>
            <a:srgbClr val="FCFBF2"/>
          </a:solidFill>
          <a:ln cap="flat" cmpd="sng" w="9525">
            <a:solidFill>
              <a:srgbClr val="FF452E"/>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t>This instruction was vague for many participants - the lack of guidance may make people confused about how to </a:t>
            </a:r>
            <a:r>
              <a:rPr lang="en" sz="1100"/>
              <a:t>draw</a:t>
            </a:r>
            <a:r>
              <a:rPr lang="en" sz="1100"/>
              <a:t> their interpretation.</a:t>
            </a:r>
            <a:endParaRPr sz="1100"/>
          </a:p>
        </p:txBody>
      </p:sp>
      <p:cxnSp>
        <p:nvCxnSpPr>
          <p:cNvPr id="209" name="Google Shape;209;p23"/>
          <p:cNvCxnSpPr>
            <a:stCxn id="208" idx="3"/>
          </p:cNvCxnSpPr>
          <p:nvPr/>
        </p:nvCxnSpPr>
        <p:spPr>
          <a:xfrm>
            <a:off x="2063075" y="1986675"/>
            <a:ext cx="662100" cy="287700"/>
          </a:xfrm>
          <a:prstGeom prst="straightConnector1">
            <a:avLst/>
          </a:prstGeom>
          <a:noFill/>
          <a:ln cap="flat" cmpd="sng" w="19050">
            <a:solidFill>
              <a:srgbClr val="FF452E"/>
            </a:solidFill>
            <a:prstDash val="solid"/>
            <a:round/>
            <a:headEnd len="med" w="med" type="none"/>
            <a:tailEnd len="med" w="med" type="triangle"/>
          </a:ln>
        </p:spPr>
      </p:cxnSp>
      <p:sp>
        <p:nvSpPr>
          <p:cNvPr id="210" name="Google Shape;210;p23"/>
          <p:cNvSpPr txBox="1"/>
          <p:nvPr/>
        </p:nvSpPr>
        <p:spPr>
          <a:xfrm>
            <a:off x="57575" y="3782850"/>
            <a:ext cx="2005500" cy="692700"/>
          </a:xfrm>
          <a:prstGeom prst="rect">
            <a:avLst/>
          </a:prstGeom>
          <a:solidFill>
            <a:srgbClr val="FCFBF2"/>
          </a:solidFill>
          <a:ln cap="flat" cmpd="sng" w="9525">
            <a:solidFill>
              <a:srgbClr val="FF452E"/>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t>This pop-up failed to explain how users might annotate to clarify their drawings.</a:t>
            </a:r>
            <a:endParaRPr sz="1100"/>
          </a:p>
        </p:txBody>
      </p:sp>
      <p:cxnSp>
        <p:nvCxnSpPr>
          <p:cNvPr id="211" name="Google Shape;211;p23"/>
          <p:cNvCxnSpPr>
            <a:stCxn id="210" idx="3"/>
          </p:cNvCxnSpPr>
          <p:nvPr/>
        </p:nvCxnSpPr>
        <p:spPr>
          <a:xfrm flipH="1" rot="10800000">
            <a:off x="2063075" y="4078200"/>
            <a:ext cx="374400" cy="51000"/>
          </a:xfrm>
          <a:prstGeom prst="straightConnector1">
            <a:avLst/>
          </a:prstGeom>
          <a:noFill/>
          <a:ln cap="flat" cmpd="sng" w="19050">
            <a:solidFill>
              <a:srgbClr val="FF452E"/>
            </a:solidFill>
            <a:prstDash val="solid"/>
            <a:round/>
            <a:headEnd len="med" w="med" type="none"/>
            <a:tailEnd len="med" w="med" type="triangle"/>
          </a:ln>
        </p:spPr>
      </p:cxnSp>
      <p:sp>
        <p:nvSpPr>
          <p:cNvPr id="212" name="Google Shape;212;p23"/>
          <p:cNvSpPr txBox="1"/>
          <p:nvPr/>
        </p:nvSpPr>
        <p:spPr>
          <a:xfrm>
            <a:off x="6842000" y="871425"/>
            <a:ext cx="2193900" cy="692700"/>
          </a:xfrm>
          <a:prstGeom prst="rect">
            <a:avLst/>
          </a:prstGeom>
          <a:solidFill>
            <a:srgbClr val="FCFBF2"/>
          </a:solidFill>
          <a:ln cap="flat" cmpd="sng" w="9525">
            <a:solidFill>
              <a:srgbClr val="4D84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t>We wanted to </a:t>
            </a:r>
            <a:r>
              <a:rPr lang="en" sz="1100"/>
              <a:t>emphasize that users can draw interpretations at different time points.</a:t>
            </a:r>
            <a:endParaRPr sz="1100"/>
          </a:p>
        </p:txBody>
      </p:sp>
      <p:cxnSp>
        <p:nvCxnSpPr>
          <p:cNvPr id="213" name="Google Shape;213;p23"/>
          <p:cNvCxnSpPr>
            <a:stCxn id="212" idx="2"/>
          </p:cNvCxnSpPr>
          <p:nvPr/>
        </p:nvCxnSpPr>
        <p:spPr>
          <a:xfrm flipH="1">
            <a:off x="7043450" y="1564125"/>
            <a:ext cx="895500" cy="988500"/>
          </a:xfrm>
          <a:prstGeom prst="straightConnector1">
            <a:avLst/>
          </a:prstGeom>
          <a:noFill/>
          <a:ln cap="flat" cmpd="sng" w="19050">
            <a:solidFill>
              <a:srgbClr val="4D84FF"/>
            </a:solidFill>
            <a:prstDash val="solid"/>
            <a:round/>
            <a:headEnd len="med" w="med" type="none"/>
            <a:tailEnd len="med" w="med" type="triangle"/>
          </a:ln>
        </p:spPr>
      </p:cxnSp>
      <p:sp>
        <p:nvSpPr>
          <p:cNvPr id="214" name="Google Shape;214;p23"/>
          <p:cNvSpPr txBox="1"/>
          <p:nvPr/>
        </p:nvSpPr>
        <p:spPr>
          <a:xfrm>
            <a:off x="6842000" y="4392050"/>
            <a:ext cx="2193900" cy="692700"/>
          </a:xfrm>
          <a:prstGeom prst="rect">
            <a:avLst/>
          </a:prstGeom>
          <a:solidFill>
            <a:srgbClr val="FCFBF2"/>
          </a:solidFill>
          <a:ln cap="flat" cmpd="sng" w="9525">
            <a:solidFill>
              <a:srgbClr val="4D84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t>This pop-up clarifies how users might label their drawings and what information to include.</a:t>
            </a:r>
            <a:endParaRPr sz="1100"/>
          </a:p>
        </p:txBody>
      </p:sp>
      <p:cxnSp>
        <p:nvCxnSpPr>
          <p:cNvPr id="215" name="Google Shape;215;p23"/>
          <p:cNvCxnSpPr>
            <a:stCxn id="214" idx="0"/>
          </p:cNvCxnSpPr>
          <p:nvPr/>
        </p:nvCxnSpPr>
        <p:spPr>
          <a:xfrm rot="10800000">
            <a:off x="7129850" y="4107050"/>
            <a:ext cx="809100" cy="285000"/>
          </a:xfrm>
          <a:prstGeom prst="straightConnector1">
            <a:avLst/>
          </a:prstGeom>
          <a:noFill/>
          <a:ln cap="flat" cmpd="sng" w="19050">
            <a:solidFill>
              <a:srgbClr val="4D84FF"/>
            </a:solidFill>
            <a:prstDash val="solid"/>
            <a:round/>
            <a:headEnd len="med" w="med" type="none"/>
            <a:tailEnd len="med" w="med" type="triangl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219" name="Shape 219"/>
        <p:cNvGrpSpPr/>
        <p:nvPr/>
      </p:nvGrpSpPr>
      <p:grpSpPr>
        <a:xfrm>
          <a:off x="0" y="0"/>
          <a:ext cx="0" cy="0"/>
          <a:chOff x="0" y="0"/>
          <a:chExt cx="0" cy="0"/>
        </a:xfrm>
      </p:grpSpPr>
      <p:sp>
        <p:nvSpPr>
          <p:cNvPr id="220" name="Google Shape;220;p24"/>
          <p:cNvSpPr txBox="1"/>
          <p:nvPr/>
        </p:nvSpPr>
        <p:spPr>
          <a:xfrm>
            <a:off x="229631" y="218927"/>
            <a:ext cx="68007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Revised Interface Design</a:t>
            </a:r>
            <a:endParaRPr sz="2400">
              <a:latin typeface="Helvetica Neue"/>
              <a:ea typeface="Helvetica Neue"/>
              <a:cs typeface="Helvetica Neue"/>
              <a:sym typeface="Helvetica Neue"/>
            </a:endParaRPr>
          </a:p>
        </p:txBody>
      </p:sp>
      <p:sp>
        <p:nvSpPr>
          <p:cNvPr id="221" name="Google Shape;221;p24"/>
          <p:cNvSpPr txBox="1"/>
          <p:nvPr/>
        </p:nvSpPr>
        <p:spPr>
          <a:xfrm>
            <a:off x="292950" y="780675"/>
            <a:ext cx="7706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MAJOR DESIGN CHANGE 3 - </a:t>
            </a:r>
            <a:r>
              <a:rPr b="1" lang="en" sz="1800">
                <a:solidFill>
                  <a:schemeClr val="dk1"/>
                </a:solidFill>
              </a:rPr>
              <a:t>Starting Creation Screen</a:t>
            </a:r>
            <a:endParaRPr b="1" sz="1800"/>
          </a:p>
        </p:txBody>
      </p:sp>
      <p:sp>
        <p:nvSpPr>
          <p:cNvPr id="222" name="Google Shape;222;p24"/>
          <p:cNvSpPr txBox="1"/>
          <p:nvPr/>
        </p:nvSpPr>
        <p:spPr>
          <a:xfrm>
            <a:off x="292950" y="1162725"/>
            <a:ext cx="81324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Helvetica Neue"/>
                <a:ea typeface="Helvetica Neue"/>
                <a:cs typeface="Helvetica Neue"/>
                <a:sym typeface="Helvetica Neue"/>
              </a:rPr>
              <a:t>For our Deaf participant in particular, in starting the posting process, she was concerned about clicking on the word “audio”. Other users were confused about which buttons were clickable.</a:t>
            </a:r>
            <a:endParaRPr sz="1300">
              <a:latin typeface="Helvetica Neue"/>
              <a:ea typeface="Helvetica Neue"/>
              <a:cs typeface="Helvetica Neue"/>
              <a:sym typeface="Helvetica Neue"/>
            </a:endParaRPr>
          </a:p>
        </p:txBody>
      </p:sp>
      <p:sp>
        <p:nvSpPr>
          <p:cNvPr id="223" name="Google Shape;223;p24"/>
          <p:cNvSpPr txBox="1"/>
          <p:nvPr/>
        </p:nvSpPr>
        <p:spPr>
          <a:xfrm>
            <a:off x="718650" y="4493225"/>
            <a:ext cx="77067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Helvetica Neue"/>
                <a:ea typeface="Helvetica Neue"/>
                <a:cs typeface="Helvetica Neue"/>
                <a:sym typeface="Helvetica Neue"/>
              </a:rPr>
              <a:t>SOLUTION: </a:t>
            </a:r>
            <a:r>
              <a:rPr lang="en" sz="1300">
                <a:latin typeface="Helvetica Neue"/>
                <a:ea typeface="Helvetica Neue"/>
                <a:cs typeface="Helvetica Neue"/>
                <a:sym typeface="Helvetica Neue"/>
              </a:rPr>
              <a:t>Change content uploading flow - make the start screen more intuitive by changing buttons, allow for different types of content to be uploaded to allow all to participate.</a:t>
            </a:r>
            <a:endParaRPr sz="1300">
              <a:latin typeface="Helvetica Neue"/>
              <a:ea typeface="Helvetica Neue"/>
              <a:cs typeface="Helvetica Neue"/>
              <a:sym typeface="Helvetica Neue"/>
            </a:endParaRPr>
          </a:p>
        </p:txBody>
      </p:sp>
      <p:pic>
        <p:nvPicPr>
          <p:cNvPr id="224" name="Google Shape;224;p24"/>
          <p:cNvPicPr preferRelativeResize="0"/>
          <p:nvPr/>
        </p:nvPicPr>
        <p:blipFill>
          <a:blip r:embed="rId3">
            <a:alphaModFix/>
          </a:blip>
          <a:stretch>
            <a:fillRect/>
          </a:stretch>
        </p:blipFill>
        <p:spPr>
          <a:xfrm>
            <a:off x="2462662" y="1952288"/>
            <a:ext cx="1219975" cy="2540928"/>
          </a:xfrm>
          <a:prstGeom prst="rect">
            <a:avLst/>
          </a:prstGeom>
          <a:noFill/>
          <a:ln>
            <a:noFill/>
          </a:ln>
        </p:spPr>
      </p:pic>
      <p:cxnSp>
        <p:nvCxnSpPr>
          <p:cNvPr id="225" name="Google Shape;225;p24"/>
          <p:cNvCxnSpPr>
            <a:stCxn id="224" idx="3"/>
            <a:endCxn id="226" idx="1"/>
          </p:cNvCxnSpPr>
          <p:nvPr/>
        </p:nvCxnSpPr>
        <p:spPr>
          <a:xfrm>
            <a:off x="3682637" y="3222752"/>
            <a:ext cx="1398900" cy="0"/>
          </a:xfrm>
          <a:prstGeom prst="straightConnector1">
            <a:avLst/>
          </a:prstGeom>
          <a:noFill/>
          <a:ln cap="flat" cmpd="sng" w="9525">
            <a:solidFill>
              <a:schemeClr val="dk2"/>
            </a:solidFill>
            <a:prstDash val="solid"/>
            <a:round/>
            <a:headEnd len="med" w="med" type="none"/>
            <a:tailEnd len="med" w="med" type="triangle"/>
          </a:ln>
        </p:spPr>
      </p:cxnSp>
      <p:sp>
        <p:nvSpPr>
          <p:cNvPr id="227" name="Google Shape;227;p24"/>
          <p:cNvSpPr/>
          <p:nvPr/>
        </p:nvSpPr>
        <p:spPr>
          <a:xfrm>
            <a:off x="-133350" y="-152400"/>
            <a:ext cx="1543200" cy="342900"/>
          </a:xfrm>
          <a:prstGeom prst="rect">
            <a:avLst/>
          </a:prstGeom>
          <a:solidFill>
            <a:srgbClr val="FFF3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6" name="Google Shape;226;p24"/>
          <p:cNvPicPr preferRelativeResize="0"/>
          <p:nvPr/>
        </p:nvPicPr>
        <p:blipFill>
          <a:blip r:embed="rId4">
            <a:alphaModFix/>
          </a:blip>
          <a:stretch>
            <a:fillRect/>
          </a:stretch>
        </p:blipFill>
        <p:spPr>
          <a:xfrm>
            <a:off x="5081525" y="1952288"/>
            <a:ext cx="1174136" cy="2540925"/>
          </a:xfrm>
          <a:prstGeom prst="rect">
            <a:avLst/>
          </a:prstGeom>
          <a:noFill/>
          <a:ln>
            <a:noFill/>
          </a:ln>
          <a:effectLst>
            <a:outerShdw blurRad="57150" rotWithShape="0" algn="bl" dir="5400000" dist="19050">
              <a:srgbClr val="000000">
                <a:alpha val="50000"/>
              </a:srgbClr>
            </a:outerShdw>
          </a:effectLst>
        </p:spPr>
      </p:pic>
      <p:sp>
        <p:nvSpPr>
          <p:cNvPr id="228" name="Google Shape;228;p24"/>
          <p:cNvSpPr txBox="1"/>
          <p:nvPr/>
        </p:nvSpPr>
        <p:spPr>
          <a:xfrm>
            <a:off x="2462671" y="1685927"/>
            <a:ext cx="1311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low-fi:</a:t>
            </a:r>
            <a:endParaRPr b="1" sz="1200"/>
          </a:p>
        </p:txBody>
      </p:sp>
      <p:sp>
        <p:nvSpPr>
          <p:cNvPr id="229" name="Google Shape;229;p24"/>
          <p:cNvSpPr txBox="1"/>
          <p:nvPr/>
        </p:nvSpPr>
        <p:spPr>
          <a:xfrm>
            <a:off x="4931758" y="1685929"/>
            <a:ext cx="1311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m</a:t>
            </a:r>
            <a:r>
              <a:rPr b="1" lang="en" sz="1200"/>
              <a:t>ed</a:t>
            </a:r>
            <a:r>
              <a:rPr b="1" lang="en" sz="1200"/>
              <a:t>-fi:</a:t>
            </a:r>
            <a:endParaRPr b="1" sz="12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233" name="Shape 233"/>
        <p:cNvGrpSpPr/>
        <p:nvPr/>
      </p:nvGrpSpPr>
      <p:grpSpPr>
        <a:xfrm>
          <a:off x="0" y="0"/>
          <a:ext cx="0" cy="0"/>
          <a:chOff x="0" y="0"/>
          <a:chExt cx="0" cy="0"/>
        </a:xfrm>
      </p:grpSpPr>
      <p:sp>
        <p:nvSpPr>
          <p:cNvPr id="234" name="Google Shape;234;p25"/>
          <p:cNvSpPr txBox="1"/>
          <p:nvPr/>
        </p:nvSpPr>
        <p:spPr>
          <a:xfrm>
            <a:off x="229631" y="218927"/>
            <a:ext cx="68007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Revised Interface Design</a:t>
            </a:r>
            <a:endParaRPr sz="2400">
              <a:latin typeface="Helvetica Neue"/>
              <a:ea typeface="Helvetica Neue"/>
              <a:cs typeface="Helvetica Neue"/>
              <a:sym typeface="Helvetica Neue"/>
            </a:endParaRPr>
          </a:p>
        </p:txBody>
      </p:sp>
      <p:sp>
        <p:nvSpPr>
          <p:cNvPr id="235" name="Google Shape;235;p25"/>
          <p:cNvSpPr txBox="1"/>
          <p:nvPr/>
        </p:nvSpPr>
        <p:spPr>
          <a:xfrm>
            <a:off x="292950" y="780675"/>
            <a:ext cx="7706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MAJOR DESIGN CHANGE 3 - Starting Creation Screen</a:t>
            </a:r>
            <a:endParaRPr b="1" sz="1800"/>
          </a:p>
        </p:txBody>
      </p:sp>
      <p:pic>
        <p:nvPicPr>
          <p:cNvPr id="236" name="Google Shape;236;p25"/>
          <p:cNvPicPr preferRelativeResize="0"/>
          <p:nvPr/>
        </p:nvPicPr>
        <p:blipFill>
          <a:blip r:embed="rId3">
            <a:alphaModFix/>
          </a:blip>
          <a:stretch>
            <a:fillRect/>
          </a:stretch>
        </p:blipFill>
        <p:spPr>
          <a:xfrm>
            <a:off x="2903575" y="1894825"/>
            <a:ext cx="1219975" cy="2540925"/>
          </a:xfrm>
          <a:prstGeom prst="rect">
            <a:avLst/>
          </a:prstGeom>
          <a:noFill/>
          <a:ln>
            <a:noFill/>
          </a:ln>
        </p:spPr>
      </p:pic>
      <p:cxnSp>
        <p:nvCxnSpPr>
          <p:cNvPr id="237" name="Google Shape;237;p25"/>
          <p:cNvCxnSpPr>
            <a:stCxn id="236" idx="3"/>
            <a:endCxn id="238" idx="1"/>
          </p:cNvCxnSpPr>
          <p:nvPr/>
        </p:nvCxnSpPr>
        <p:spPr>
          <a:xfrm>
            <a:off x="4123550" y="3165288"/>
            <a:ext cx="916200" cy="0"/>
          </a:xfrm>
          <a:prstGeom prst="straightConnector1">
            <a:avLst/>
          </a:prstGeom>
          <a:noFill/>
          <a:ln cap="flat" cmpd="sng" w="9525">
            <a:solidFill>
              <a:schemeClr val="dk2"/>
            </a:solidFill>
            <a:prstDash val="solid"/>
            <a:round/>
            <a:headEnd len="med" w="med" type="none"/>
            <a:tailEnd len="med" w="med" type="triangle"/>
          </a:ln>
        </p:spPr>
      </p:cxnSp>
      <p:sp>
        <p:nvSpPr>
          <p:cNvPr id="239" name="Google Shape;239;p25"/>
          <p:cNvSpPr/>
          <p:nvPr/>
        </p:nvSpPr>
        <p:spPr>
          <a:xfrm>
            <a:off x="-133350" y="-152400"/>
            <a:ext cx="1543200" cy="342900"/>
          </a:xfrm>
          <a:prstGeom prst="rect">
            <a:avLst/>
          </a:prstGeom>
          <a:solidFill>
            <a:srgbClr val="FFF3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8" name="Google Shape;238;p25"/>
          <p:cNvPicPr preferRelativeResize="0"/>
          <p:nvPr/>
        </p:nvPicPr>
        <p:blipFill>
          <a:blip r:embed="rId4">
            <a:alphaModFix/>
          </a:blip>
          <a:stretch>
            <a:fillRect/>
          </a:stretch>
        </p:blipFill>
        <p:spPr>
          <a:xfrm>
            <a:off x="5039662" y="1845233"/>
            <a:ext cx="1219975" cy="2640106"/>
          </a:xfrm>
          <a:prstGeom prst="rect">
            <a:avLst/>
          </a:prstGeom>
          <a:noFill/>
          <a:ln>
            <a:noFill/>
          </a:ln>
          <a:effectLst>
            <a:outerShdw blurRad="57150" rotWithShape="0" algn="bl" dir="5400000" dist="19050">
              <a:srgbClr val="000000">
                <a:alpha val="50000"/>
              </a:srgbClr>
            </a:outerShdw>
          </a:effectLst>
        </p:spPr>
      </p:pic>
      <p:sp>
        <p:nvSpPr>
          <p:cNvPr id="240" name="Google Shape;240;p25"/>
          <p:cNvSpPr txBox="1"/>
          <p:nvPr/>
        </p:nvSpPr>
        <p:spPr>
          <a:xfrm>
            <a:off x="143375" y="3757350"/>
            <a:ext cx="2370300" cy="1200600"/>
          </a:xfrm>
          <a:prstGeom prst="rect">
            <a:avLst/>
          </a:prstGeom>
          <a:solidFill>
            <a:srgbClr val="FCFBF2"/>
          </a:solidFill>
          <a:ln cap="flat" cmpd="sng" w="9525">
            <a:solidFill>
              <a:srgbClr val="FF452E"/>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t>Participants</a:t>
            </a:r>
            <a:r>
              <a:rPr lang="en" sz="1100"/>
              <a:t> were frequently confused by the design on this page - “audio” is the starting point, and the only one users can click on, however “draw” and “post” both look like clickable buttons.</a:t>
            </a:r>
            <a:endParaRPr sz="1100"/>
          </a:p>
        </p:txBody>
      </p:sp>
      <p:cxnSp>
        <p:nvCxnSpPr>
          <p:cNvPr id="241" name="Google Shape;241;p25"/>
          <p:cNvCxnSpPr>
            <a:stCxn id="240" idx="3"/>
          </p:cNvCxnSpPr>
          <p:nvPr/>
        </p:nvCxnSpPr>
        <p:spPr>
          <a:xfrm flipH="1" rot="10800000">
            <a:off x="2513675" y="3876750"/>
            <a:ext cx="642900" cy="480900"/>
          </a:xfrm>
          <a:prstGeom prst="straightConnector1">
            <a:avLst/>
          </a:prstGeom>
          <a:noFill/>
          <a:ln cap="flat" cmpd="sng" w="19050">
            <a:solidFill>
              <a:srgbClr val="FF452E"/>
            </a:solidFill>
            <a:prstDash val="solid"/>
            <a:round/>
            <a:headEnd len="med" w="med" type="none"/>
            <a:tailEnd len="med" w="med" type="triangle"/>
          </a:ln>
        </p:spPr>
      </p:cxnSp>
      <p:sp>
        <p:nvSpPr>
          <p:cNvPr id="242" name="Google Shape;242;p25"/>
          <p:cNvSpPr txBox="1"/>
          <p:nvPr/>
        </p:nvSpPr>
        <p:spPr>
          <a:xfrm>
            <a:off x="6581750" y="2014800"/>
            <a:ext cx="2370300" cy="1708500"/>
          </a:xfrm>
          <a:prstGeom prst="rect">
            <a:avLst/>
          </a:prstGeom>
          <a:solidFill>
            <a:srgbClr val="FCFBF2"/>
          </a:solidFill>
          <a:ln cap="flat" cmpd="sng" w="9525">
            <a:solidFill>
              <a:srgbClr val="4D84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t>We changed the starting screen to look more like a progress bar, and through having a single button, we made it clearer where to click in order to start the posting process. This progress bar is present on other screens in the posting process to make clear where they are in the process.</a:t>
            </a:r>
            <a:endParaRPr sz="1100"/>
          </a:p>
        </p:txBody>
      </p:sp>
      <p:cxnSp>
        <p:nvCxnSpPr>
          <p:cNvPr id="243" name="Google Shape;243;p25"/>
          <p:cNvCxnSpPr>
            <a:stCxn id="242" idx="1"/>
          </p:cNvCxnSpPr>
          <p:nvPr/>
        </p:nvCxnSpPr>
        <p:spPr>
          <a:xfrm flipH="1">
            <a:off x="5901650" y="2869050"/>
            <a:ext cx="680100" cy="633600"/>
          </a:xfrm>
          <a:prstGeom prst="straightConnector1">
            <a:avLst/>
          </a:prstGeom>
          <a:noFill/>
          <a:ln cap="flat" cmpd="sng" w="19050">
            <a:solidFill>
              <a:srgbClr val="4D84FF"/>
            </a:solidFill>
            <a:prstDash val="solid"/>
            <a:round/>
            <a:headEnd len="med" w="med" type="none"/>
            <a:tailEnd len="med" w="med" type="triangle"/>
          </a:ln>
        </p:spPr>
      </p:cxnSp>
      <p:sp>
        <p:nvSpPr>
          <p:cNvPr id="244" name="Google Shape;244;p25"/>
          <p:cNvSpPr txBox="1"/>
          <p:nvPr/>
        </p:nvSpPr>
        <p:spPr>
          <a:xfrm>
            <a:off x="143375" y="2649600"/>
            <a:ext cx="2370300" cy="523200"/>
          </a:xfrm>
          <a:prstGeom prst="rect">
            <a:avLst/>
          </a:prstGeom>
          <a:solidFill>
            <a:srgbClr val="FCFBF2"/>
          </a:solidFill>
          <a:ln cap="flat" cmpd="sng" w="9525">
            <a:solidFill>
              <a:srgbClr val="FF452E"/>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t>Our Deaf participant was concerned about choosing “audio”.</a:t>
            </a:r>
            <a:endParaRPr sz="1100"/>
          </a:p>
        </p:txBody>
      </p:sp>
      <p:cxnSp>
        <p:nvCxnSpPr>
          <p:cNvPr id="245" name="Google Shape;245;p25"/>
          <p:cNvCxnSpPr>
            <a:stCxn id="244" idx="3"/>
          </p:cNvCxnSpPr>
          <p:nvPr/>
        </p:nvCxnSpPr>
        <p:spPr>
          <a:xfrm>
            <a:off x="2513675" y="2911200"/>
            <a:ext cx="767700" cy="600900"/>
          </a:xfrm>
          <a:prstGeom prst="straightConnector1">
            <a:avLst/>
          </a:prstGeom>
          <a:noFill/>
          <a:ln cap="flat" cmpd="sng" w="19050">
            <a:solidFill>
              <a:srgbClr val="FF452E"/>
            </a:solidFill>
            <a:prstDash val="solid"/>
            <a:round/>
            <a:headEnd len="med" w="med" type="none"/>
            <a:tailEnd len="med" w="med" type="triangle"/>
          </a:ln>
        </p:spPr>
      </p:cxnSp>
      <p:sp>
        <p:nvSpPr>
          <p:cNvPr id="246" name="Google Shape;246;p25"/>
          <p:cNvSpPr txBox="1"/>
          <p:nvPr/>
        </p:nvSpPr>
        <p:spPr>
          <a:xfrm>
            <a:off x="6581750" y="3926700"/>
            <a:ext cx="2370300" cy="861900"/>
          </a:xfrm>
          <a:prstGeom prst="rect">
            <a:avLst/>
          </a:prstGeom>
          <a:solidFill>
            <a:srgbClr val="FCFBF2"/>
          </a:solidFill>
          <a:ln cap="flat" cmpd="sng" w="9525">
            <a:solidFill>
              <a:srgbClr val="4D84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t>“Audio” is replaced with “Upload” so that content is not limited to audio, and for ease of mind for participants.</a:t>
            </a:r>
            <a:endParaRPr sz="1100"/>
          </a:p>
        </p:txBody>
      </p:sp>
      <p:cxnSp>
        <p:nvCxnSpPr>
          <p:cNvPr id="247" name="Google Shape;247;p25"/>
          <p:cNvCxnSpPr>
            <a:stCxn id="246" idx="1"/>
          </p:cNvCxnSpPr>
          <p:nvPr/>
        </p:nvCxnSpPr>
        <p:spPr>
          <a:xfrm rot="10800000">
            <a:off x="5265050" y="3766650"/>
            <a:ext cx="1316700" cy="591000"/>
          </a:xfrm>
          <a:prstGeom prst="straightConnector1">
            <a:avLst/>
          </a:prstGeom>
          <a:noFill/>
          <a:ln cap="flat" cmpd="sng" w="19050">
            <a:solidFill>
              <a:srgbClr val="4D84FF"/>
            </a:solidFill>
            <a:prstDash val="solid"/>
            <a:round/>
            <a:headEnd len="med" w="med" type="none"/>
            <a:tailEnd len="med" w="med" type="triangl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251" name="Shape 251"/>
        <p:cNvGrpSpPr/>
        <p:nvPr/>
      </p:nvGrpSpPr>
      <p:grpSpPr>
        <a:xfrm>
          <a:off x="0" y="0"/>
          <a:ext cx="0" cy="0"/>
          <a:chOff x="0" y="0"/>
          <a:chExt cx="0" cy="0"/>
        </a:xfrm>
      </p:grpSpPr>
      <p:pic>
        <p:nvPicPr>
          <p:cNvPr id="252" name="Google Shape;252;p26"/>
          <p:cNvPicPr preferRelativeResize="0"/>
          <p:nvPr/>
        </p:nvPicPr>
        <p:blipFill>
          <a:blip r:embed="rId3">
            <a:alphaModFix/>
          </a:blip>
          <a:stretch>
            <a:fillRect/>
          </a:stretch>
        </p:blipFill>
        <p:spPr>
          <a:xfrm>
            <a:off x="4183402" y="1737764"/>
            <a:ext cx="1081975" cy="2341475"/>
          </a:xfrm>
          <a:prstGeom prst="rect">
            <a:avLst/>
          </a:prstGeom>
          <a:noFill/>
          <a:ln>
            <a:noFill/>
          </a:ln>
          <a:effectLst>
            <a:outerShdw blurRad="57150" rotWithShape="0" algn="bl" dir="5400000" dist="19050">
              <a:srgbClr val="000000">
                <a:alpha val="50000"/>
              </a:srgbClr>
            </a:outerShdw>
          </a:effectLst>
        </p:spPr>
      </p:pic>
      <p:sp>
        <p:nvSpPr>
          <p:cNvPr id="253" name="Google Shape;253;p26"/>
          <p:cNvSpPr/>
          <p:nvPr/>
        </p:nvSpPr>
        <p:spPr>
          <a:xfrm>
            <a:off x="-133350" y="-152400"/>
            <a:ext cx="1543200" cy="342900"/>
          </a:xfrm>
          <a:prstGeom prst="rect">
            <a:avLst/>
          </a:prstGeom>
          <a:solidFill>
            <a:srgbClr val="FF45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6"/>
          <p:cNvSpPr txBox="1"/>
          <p:nvPr/>
        </p:nvSpPr>
        <p:spPr>
          <a:xfrm>
            <a:off x="229631" y="218927"/>
            <a:ext cx="68007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Revised Interface Design</a:t>
            </a:r>
            <a:endParaRPr sz="2400">
              <a:latin typeface="Helvetica Neue"/>
              <a:ea typeface="Helvetica Neue"/>
              <a:cs typeface="Helvetica Neue"/>
              <a:sym typeface="Helvetica Neue"/>
            </a:endParaRPr>
          </a:p>
        </p:txBody>
      </p:sp>
      <p:sp>
        <p:nvSpPr>
          <p:cNvPr id="255" name="Google Shape;255;p26"/>
          <p:cNvSpPr txBox="1"/>
          <p:nvPr/>
        </p:nvSpPr>
        <p:spPr>
          <a:xfrm>
            <a:off x="292950" y="914400"/>
            <a:ext cx="5488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SIMPLE TASK: Interpret audio</a:t>
            </a:r>
            <a:endParaRPr b="1" sz="1800"/>
          </a:p>
        </p:txBody>
      </p:sp>
      <p:grpSp>
        <p:nvGrpSpPr>
          <p:cNvPr id="256" name="Google Shape;256;p26"/>
          <p:cNvGrpSpPr/>
          <p:nvPr/>
        </p:nvGrpSpPr>
        <p:grpSpPr>
          <a:xfrm>
            <a:off x="1109138" y="1778575"/>
            <a:ext cx="7230513" cy="2341487"/>
            <a:chOff x="956738" y="1818638"/>
            <a:chExt cx="7230513" cy="2341487"/>
          </a:xfrm>
        </p:grpSpPr>
        <p:pic>
          <p:nvPicPr>
            <p:cNvPr id="257" name="Google Shape;257;p26"/>
            <p:cNvPicPr preferRelativeResize="0"/>
            <p:nvPr/>
          </p:nvPicPr>
          <p:blipFill>
            <a:blip r:embed="rId4">
              <a:alphaModFix/>
            </a:blip>
            <a:stretch>
              <a:fillRect/>
            </a:stretch>
          </p:blipFill>
          <p:spPr>
            <a:xfrm>
              <a:off x="956738" y="1841175"/>
              <a:ext cx="1071550" cy="2318949"/>
            </a:xfrm>
            <a:prstGeom prst="rect">
              <a:avLst/>
            </a:prstGeom>
            <a:noFill/>
            <a:ln>
              <a:noFill/>
            </a:ln>
            <a:effectLst>
              <a:outerShdw blurRad="57150" rotWithShape="0" algn="bl" dir="5400000" dist="19050">
                <a:srgbClr val="000000">
                  <a:alpha val="50000"/>
                </a:srgbClr>
              </a:outerShdw>
            </a:effectLst>
          </p:spPr>
        </p:pic>
        <p:pic>
          <p:nvPicPr>
            <p:cNvPr id="258" name="Google Shape;258;p26"/>
            <p:cNvPicPr preferRelativeResize="0"/>
            <p:nvPr/>
          </p:nvPicPr>
          <p:blipFill>
            <a:blip r:embed="rId5">
              <a:alphaModFix/>
            </a:blip>
            <a:stretch>
              <a:fillRect/>
            </a:stretch>
          </p:blipFill>
          <p:spPr>
            <a:xfrm>
              <a:off x="7116030" y="1822082"/>
              <a:ext cx="1071220" cy="2318936"/>
            </a:xfrm>
            <a:prstGeom prst="rect">
              <a:avLst/>
            </a:prstGeom>
            <a:noFill/>
            <a:ln>
              <a:noFill/>
            </a:ln>
            <a:effectLst>
              <a:outerShdw blurRad="57150" rotWithShape="0" algn="bl" dir="5400000" dist="19050">
                <a:srgbClr val="000000">
                  <a:alpha val="50000"/>
                </a:srgbClr>
              </a:outerShdw>
            </a:effectLst>
          </p:spPr>
        </p:pic>
        <p:pic>
          <p:nvPicPr>
            <p:cNvPr id="259" name="Google Shape;259;p26"/>
            <p:cNvPicPr preferRelativeResize="0"/>
            <p:nvPr/>
          </p:nvPicPr>
          <p:blipFill>
            <a:blip r:embed="rId6">
              <a:alphaModFix/>
            </a:blip>
            <a:stretch>
              <a:fillRect/>
            </a:stretch>
          </p:blipFill>
          <p:spPr>
            <a:xfrm>
              <a:off x="2496643" y="1822082"/>
              <a:ext cx="1071220" cy="2318936"/>
            </a:xfrm>
            <a:prstGeom prst="rect">
              <a:avLst/>
            </a:prstGeom>
            <a:noFill/>
            <a:ln>
              <a:noFill/>
            </a:ln>
            <a:effectLst>
              <a:outerShdw blurRad="57150" rotWithShape="0" algn="bl" dir="5400000" dist="19050">
                <a:srgbClr val="000000">
                  <a:alpha val="50000"/>
                </a:srgbClr>
              </a:outerShdw>
            </a:effectLst>
          </p:spPr>
        </p:pic>
        <p:pic>
          <p:nvPicPr>
            <p:cNvPr id="260" name="Google Shape;260;p26"/>
            <p:cNvPicPr preferRelativeResize="0"/>
            <p:nvPr/>
          </p:nvPicPr>
          <p:blipFill>
            <a:blip r:embed="rId7">
              <a:alphaModFix/>
            </a:blip>
            <a:stretch>
              <a:fillRect/>
            </a:stretch>
          </p:blipFill>
          <p:spPr>
            <a:xfrm>
              <a:off x="5576125" y="1818638"/>
              <a:ext cx="1071550" cy="2318928"/>
            </a:xfrm>
            <a:prstGeom prst="rect">
              <a:avLst/>
            </a:prstGeom>
            <a:noFill/>
            <a:ln>
              <a:noFill/>
            </a:ln>
            <a:effectLst>
              <a:outerShdw blurRad="57150" rotWithShape="0" algn="bl" dir="5400000" dist="19050">
                <a:srgbClr val="000000">
                  <a:alpha val="50000"/>
                </a:srgbClr>
              </a:outerShdw>
            </a:effectLst>
          </p:spPr>
        </p:pic>
      </p:grpSp>
      <p:cxnSp>
        <p:nvCxnSpPr>
          <p:cNvPr id="261" name="Google Shape;261;p26"/>
          <p:cNvCxnSpPr>
            <a:endCxn id="259" idx="1"/>
          </p:cNvCxnSpPr>
          <p:nvPr/>
        </p:nvCxnSpPr>
        <p:spPr>
          <a:xfrm flipH="1" rot="10800000">
            <a:off x="1803043" y="2941488"/>
            <a:ext cx="846000" cy="753000"/>
          </a:xfrm>
          <a:prstGeom prst="straightConnector1">
            <a:avLst/>
          </a:prstGeom>
          <a:noFill/>
          <a:ln cap="flat" cmpd="sng" w="19050">
            <a:solidFill>
              <a:srgbClr val="FF452E"/>
            </a:solidFill>
            <a:prstDash val="solid"/>
            <a:round/>
            <a:headEnd len="med" w="med" type="none"/>
            <a:tailEnd len="med" w="med" type="triangle"/>
          </a:ln>
        </p:spPr>
      </p:cxnSp>
      <p:cxnSp>
        <p:nvCxnSpPr>
          <p:cNvPr id="262" name="Google Shape;262;p26"/>
          <p:cNvCxnSpPr/>
          <p:nvPr/>
        </p:nvCxnSpPr>
        <p:spPr>
          <a:xfrm flipH="1" rot="10800000">
            <a:off x="3549319" y="2938036"/>
            <a:ext cx="639300" cy="487800"/>
          </a:xfrm>
          <a:prstGeom prst="straightConnector1">
            <a:avLst/>
          </a:prstGeom>
          <a:noFill/>
          <a:ln cap="flat" cmpd="sng" w="19050">
            <a:solidFill>
              <a:srgbClr val="FF452E"/>
            </a:solidFill>
            <a:prstDash val="solid"/>
            <a:round/>
            <a:headEnd len="med" w="med" type="none"/>
            <a:tailEnd len="med" w="med" type="triangle"/>
          </a:ln>
        </p:spPr>
      </p:cxnSp>
      <p:cxnSp>
        <p:nvCxnSpPr>
          <p:cNvPr id="263" name="Google Shape;263;p26"/>
          <p:cNvCxnSpPr>
            <a:endCxn id="260" idx="1"/>
          </p:cNvCxnSpPr>
          <p:nvPr/>
        </p:nvCxnSpPr>
        <p:spPr>
          <a:xfrm>
            <a:off x="5154025" y="2652739"/>
            <a:ext cx="574500" cy="285300"/>
          </a:xfrm>
          <a:prstGeom prst="straightConnector1">
            <a:avLst/>
          </a:prstGeom>
          <a:noFill/>
          <a:ln cap="flat" cmpd="sng" w="19050">
            <a:solidFill>
              <a:srgbClr val="FF452E"/>
            </a:solidFill>
            <a:prstDash val="solid"/>
            <a:round/>
            <a:headEnd len="med" w="med" type="none"/>
            <a:tailEnd len="med" w="med" type="triangle"/>
          </a:ln>
        </p:spPr>
      </p:cxnSp>
      <p:cxnSp>
        <p:nvCxnSpPr>
          <p:cNvPr id="264" name="Google Shape;264;p26"/>
          <p:cNvCxnSpPr>
            <a:endCxn id="258" idx="1"/>
          </p:cNvCxnSpPr>
          <p:nvPr/>
        </p:nvCxnSpPr>
        <p:spPr>
          <a:xfrm flipH="1" rot="10800000">
            <a:off x="6370530" y="2941488"/>
            <a:ext cx="897900" cy="129300"/>
          </a:xfrm>
          <a:prstGeom prst="straightConnector1">
            <a:avLst/>
          </a:prstGeom>
          <a:noFill/>
          <a:ln cap="flat" cmpd="sng" w="19050">
            <a:solidFill>
              <a:srgbClr val="FF452E"/>
            </a:solidFill>
            <a:prstDash val="solid"/>
            <a:round/>
            <a:headEnd len="med" w="med" type="none"/>
            <a:tailEnd len="med" w="med" type="triangle"/>
          </a:ln>
        </p:spPr>
      </p:cxnSp>
      <p:sp>
        <p:nvSpPr>
          <p:cNvPr id="265" name="Google Shape;265;p26"/>
          <p:cNvSpPr txBox="1"/>
          <p:nvPr/>
        </p:nvSpPr>
        <p:spPr>
          <a:xfrm>
            <a:off x="4006350" y="4375800"/>
            <a:ext cx="2066400" cy="692700"/>
          </a:xfrm>
          <a:prstGeom prst="rect">
            <a:avLst/>
          </a:prstGeom>
          <a:solidFill>
            <a:srgbClr val="FCFBF2"/>
          </a:solidFill>
          <a:ln cap="flat" cmpd="sng" w="9525">
            <a:solidFill>
              <a:srgbClr val="4D84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t>Video and or audio can be uploaded, or continue posting from a draft saved.</a:t>
            </a:r>
            <a:endParaRPr sz="1100"/>
          </a:p>
        </p:txBody>
      </p:sp>
      <p:sp>
        <p:nvSpPr>
          <p:cNvPr id="266" name="Google Shape;266;p26"/>
          <p:cNvSpPr txBox="1"/>
          <p:nvPr/>
        </p:nvSpPr>
        <p:spPr>
          <a:xfrm>
            <a:off x="4247925" y="914388"/>
            <a:ext cx="1871400" cy="861900"/>
          </a:xfrm>
          <a:prstGeom prst="rect">
            <a:avLst/>
          </a:prstGeom>
          <a:solidFill>
            <a:srgbClr val="FCFBF2"/>
          </a:solidFill>
          <a:ln cap="flat" cmpd="sng" w="9525">
            <a:solidFill>
              <a:srgbClr val="4D84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t>Audio can be uploaded from different sources, or chosen from the existing audios in ALTiO.</a:t>
            </a:r>
            <a:endParaRPr sz="1100"/>
          </a:p>
        </p:txBody>
      </p:sp>
      <p:sp>
        <p:nvSpPr>
          <p:cNvPr id="267" name="Google Shape;267;p26"/>
          <p:cNvSpPr txBox="1"/>
          <p:nvPr/>
        </p:nvSpPr>
        <p:spPr>
          <a:xfrm>
            <a:off x="6671100" y="560063"/>
            <a:ext cx="1871400" cy="1031400"/>
          </a:xfrm>
          <a:prstGeom prst="rect">
            <a:avLst/>
          </a:prstGeom>
          <a:solidFill>
            <a:srgbClr val="FCFBF2"/>
          </a:solidFill>
          <a:ln cap="flat" cmpd="sng" w="9525">
            <a:solidFill>
              <a:srgbClr val="4D84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t>Drawing screen to draw </a:t>
            </a:r>
            <a:r>
              <a:rPr lang="en" sz="1100"/>
              <a:t>interpretation</a:t>
            </a:r>
            <a:r>
              <a:rPr lang="en" sz="1100"/>
              <a:t>, different pickers to change color, tool, </a:t>
            </a:r>
            <a:r>
              <a:rPr lang="en" sz="1100"/>
              <a:t>thickness, or to include stickers.</a:t>
            </a:r>
            <a:endParaRPr sz="1100"/>
          </a:p>
        </p:txBody>
      </p:sp>
      <p:sp>
        <p:nvSpPr>
          <p:cNvPr id="268" name="Google Shape;268;p26"/>
          <p:cNvSpPr txBox="1"/>
          <p:nvPr/>
        </p:nvSpPr>
        <p:spPr>
          <a:xfrm>
            <a:off x="6850475" y="4206600"/>
            <a:ext cx="2139900" cy="861900"/>
          </a:xfrm>
          <a:prstGeom prst="rect">
            <a:avLst/>
          </a:prstGeom>
          <a:solidFill>
            <a:srgbClr val="FCFBF2"/>
          </a:solidFill>
          <a:ln cap="flat" cmpd="sng" w="9525">
            <a:solidFill>
              <a:srgbClr val="4D84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t>Drag scroll-bar to move to different timestamp to create new drawing at different timestamps.</a:t>
            </a:r>
            <a:endParaRPr sz="1100"/>
          </a:p>
        </p:txBody>
      </p:sp>
      <p:cxnSp>
        <p:nvCxnSpPr>
          <p:cNvPr id="269" name="Google Shape;269;p26"/>
          <p:cNvCxnSpPr>
            <a:stCxn id="265" idx="0"/>
          </p:cNvCxnSpPr>
          <p:nvPr/>
        </p:nvCxnSpPr>
        <p:spPr>
          <a:xfrm rot="10800000">
            <a:off x="3574650" y="3705900"/>
            <a:ext cx="1464900" cy="669900"/>
          </a:xfrm>
          <a:prstGeom prst="straightConnector1">
            <a:avLst/>
          </a:prstGeom>
          <a:noFill/>
          <a:ln cap="flat" cmpd="sng" w="19050">
            <a:solidFill>
              <a:srgbClr val="4D84FF"/>
            </a:solidFill>
            <a:prstDash val="solid"/>
            <a:round/>
            <a:headEnd len="med" w="med" type="none"/>
            <a:tailEnd len="med" w="med" type="triangle"/>
          </a:ln>
        </p:spPr>
      </p:cxnSp>
      <p:cxnSp>
        <p:nvCxnSpPr>
          <p:cNvPr id="270" name="Google Shape;270;p26"/>
          <p:cNvCxnSpPr>
            <a:stCxn id="266" idx="2"/>
          </p:cNvCxnSpPr>
          <p:nvPr/>
        </p:nvCxnSpPr>
        <p:spPr>
          <a:xfrm flipH="1">
            <a:off x="4809825" y="1776288"/>
            <a:ext cx="373800" cy="734700"/>
          </a:xfrm>
          <a:prstGeom prst="straightConnector1">
            <a:avLst/>
          </a:prstGeom>
          <a:noFill/>
          <a:ln cap="flat" cmpd="sng" w="19050">
            <a:solidFill>
              <a:srgbClr val="4D84FF"/>
            </a:solidFill>
            <a:prstDash val="solid"/>
            <a:round/>
            <a:headEnd len="med" w="med" type="none"/>
            <a:tailEnd len="med" w="med" type="triangle"/>
          </a:ln>
        </p:spPr>
      </p:cxnSp>
      <p:cxnSp>
        <p:nvCxnSpPr>
          <p:cNvPr id="271" name="Google Shape;271;p26"/>
          <p:cNvCxnSpPr>
            <a:stCxn id="267" idx="2"/>
          </p:cNvCxnSpPr>
          <p:nvPr/>
        </p:nvCxnSpPr>
        <p:spPr>
          <a:xfrm>
            <a:off x="7606800" y="1591463"/>
            <a:ext cx="519900" cy="519600"/>
          </a:xfrm>
          <a:prstGeom prst="straightConnector1">
            <a:avLst/>
          </a:prstGeom>
          <a:noFill/>
          <a:ln cap="flat" cmpd="sng" w="19050">
            <a:solidFill>
              <a:srgbClr val="4D84FF"/>
            </a:solidFill>
            <a:prstDash val="solid"/>
            <a:round/>
            <a:headEnd len="med" w="med" type="none"/>
            <a:tailEnd len="med" w="med" type="triangle"/>
          </a:ln>
        </p:spPr>
      </p:cxnSp>
      <p:cxnSp>
        <p:nvCxnSpPr>
          <p:cNvPr id="272" name="Google Shape;272;p26"/>
          <p:cNvCxnSpPr>
            <a:stCxn id="268" idx="0"/>
          </p:cNvCxnSpPr>
          <p:nvPr/>
        </p:nvCxnSpPr>
        <p:spPr>
          <a:xfrm rot="10800000">
            <a:off x="7503125" y="3723300"/>
            <a:ext cx="417300" cy="483300"/>
          </a:xfrm>
          <a:prstGeom prst="straightConnector1">
            <a:avLst/>
          </a:prstGeom>
          <a:noFill/>
          <a:ln cap="flat" cmpd="sng" w="19050">
            <a:solidFill>
              <a:srgbClr val="4D84FF"/>
            </a:solidFill>
            <a:prstDash val="solid"/>
            <a:round/>
            <a:headEnd len="med" w="med" type="none"/>
            <a:tailEnd len="med" w="med" type="triangle"/>
          </a:ln>
        </p:spPr>
      </p:cxnSp>
      <p:sp>
        <p:nvSpPr>
          <p:cNvPr id="273" name="Google Shape;273;p26"/>
          <p:cNvSpPr txBox="1"/>
          <p:nvPr/>
        </p:nvSpPr>
        <p:spPr>
          <a:xfrm>
            <a:off x="0" y="4130400"/>
            <a:ext cx="3940200" cy="103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Some screens are missing for space concerns, but this is the overall flow.</a:t>
            </a:r>
            <a:endParaRPr sz="1100"/>
          </a:p>
          <a:p>
            <a:pPr indent="0" lvl="0" marL="0" rtl="0" algn="l">
              <a:spcBef>
                <a:spcPts val="0"/>
              </a:spcBef>
              <a:spcAft>
                <a:spcPts val="0"/>
              </a:spcAft>
              <a:buNone/>
            </a:pPr>
            <a:r>
              <a:rPr lang="en" sz="1100"/>
              <a:t>Stickers and other presets are included for users who may not be as comfortable with drawing but still want to participate in the app experience.</a:t>
            </a:r>
            <a:endParaRPr sz="11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277" name="Shape 277"/>
        <p:cNvGrpSpPr/>
        <p:nvPr/>
      </p:nvGrpSpPr>
      <p:grpSpPr>
        <a:xfrm>
          <a:off x="0" y="0"/>
          <a:ext cx="0" cy="0"/>
          <a:chOff x="0" y="0"/>
          <a:chExt cx="0" cy="0"/>
        </a:xfrm>
      </p:grpSpPr>
      <p:sp>
        <p:nvSpPr>
          <p:cNvPr id="278" name="Google Shape;278;p27"/>
          <p:cNvSpPr txBox="1"/>
          <p:nvPr/>
        </p:nvSpPr>
        <p:spPr>
          <a:xfrm>
            <a:off x="229631" y="218927"/>
            <a:ext cx="68007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Revised Interface Design</a:t>
            </a:r>
            <a:endParaRPr sz="2400">
              <a:latin typeface="Helvetica Neue"/>
              <a:ea typeface="Helvetica Neue"/>
              <a:cs typeface="Helvetica Neue"/>
              <a:sym typeface="Helvetica Neue"/>
            </a:endParaRPr>
          </a:p>
        </p:txBody>
      </p:sp>
      <p:sp>
        <p:nvSpPr>
          <p:cNvPr id="279" name="Google Shape;279;p27"/>
          <p:cNvSpPr txBox="1"/>
          <p:nvPr/>
        </p:nvSpPr>
        <p:spPr>
          <a:xfrm>
            <a:off x="292950" y="762000"/>
            <a:ext cx="6159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MODERATE</a:t>
            </a:r>
            <a:r>
              <a:rPr b="1" lang="en" sz="1800"/>
              <a:t> TASK: </a:t>
            </a:r>
            <a:r>
              <a:rPr b="1" lang="en" sz="1800"/>
              <a:t>Explain</a:t>
            </a:r>
            <a:r>
              <a:rPr b="1" lang="en" sz="1800"/>
              <a:t> and clarify interpretation</a:t>
            </a:r>
            <a:endParaRPr b="1" sz="1800"/>
          </a:p>
        </p:txBody>
      </p:sp>
      <p:sp>
        <p:nvSpPr>
          <p:cNvPr id="280" name="Google Shape;280;p27"/>
          <p:cNvSpPr/>
          <p:nvPr/>
        </p:nvSpPr>
        <p:spPr>
          <a:xfrm>
            <a:off x="-133350" y="-152400"/>
            <a:ext cx="1543200" cy="342900"/>
          </a:xfrm>
          <a:prstGeom prst="rect">
            <a:avLst/>
          </a:prstGeom>
          <a:solidFill>
            <a:srgbClr val="FFF3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1" name="Google Shape;281;p27"/>
          <p:cNvPicPr preferRelativeResize="0"/>
          <p:nvPr/>
        </p:nvPicPr>
        <p:blipFill>
          <a:blip r:embed="rId3">
            <a:alphaModFix/>
          </a:blip>
          <a:stretch>
            <a:fillRect/>
          </a:stretch>
        </p:blipFill>
        <p:spPr>
          <a:xfrm>
            <a:off x="3118195" y="2190688"/>
            <a:ext cx="1068385" cy="2322576"/>
          </a:xfrm>
          <a:prstGeom prst="rect">
            <a:avLst/>
          </a:prstGeom>
          <a:noFill/>
          <a:ln>
            <a:noFill/>
          </a:ln>
          <a:effectLst>
            <a:outerShdw blurRad="57150" rotWithShape="0" algn="bl" dir="5400000" dist="19050">
              <a:srgbClr val="000000">
                <a:alpha val="50000"/>
              </a:srgbClr>
            </a:outerShdw>
          </a:effectLst>
        </p:spPr>
      </p:pic>
      <p:grpSp>
        <p:nvGrpSpPr>
          <p:cNvPr id="282" name="Google Shape;282;p27"/>
          <p:cNvGrpSpPr/>
          <p:nvPr/>
        </p:nvGrpSpPr>
        <p:grpSpPr>
          <a:xfrm>
            <a:off x="1693937" y="2187776"/>
            <a:ext cx="6602626" cy="2319033"/>
            <a:chOff x="1908562" y="1715864"/>
            <a:chExt cx="6602626" cy="2319033"/>
          </a:xfrm>
        </p:grpSpPr>
        <p:grpSp>
          <p:nvGrpSpPr>
            <p:cNvPr id="283" name="Google Shape;283;p27"/>
            <p:cNvGrpSpPr/>
            <p:nvPr/>
          </p:nvGrpSpPr>
          <p:grpSpPr>
            <a:xfrm>
              <a:off x="1908562" y="1715864"/>
              <a:ext cx="6602626" cy="2319033"/>
              <a:chOff x="3608427" y="1411064"/>
              <a:chExt cx="6602626" cy="2319033"/>
            </a:xfrm>
          </p:grpSpPr>
          <p:pic>
            <p:nvPicPr>
              <p:cNvPr id="284" name="Google Shape;284;p27"/>
              <p:cNvPicPr preferRelativeResize="0"/>
              <p:nvPr/>
            </p:nvPicPr>
            <p:blipFill>
              <a:blip r:embed="rId4">
                <a:alphaModFix/>
              </a:blip>
              <a:stretch>
                <a:fillRect/>
              </a:stretch>
            </p:blipFill>
            <p:spPr>
              <a:xfrm>
                <a:off x="3608427" y="1413424"/>
                <a:ext cx="1070264" cy="2316672"/>
              </a:xfrm>
              <a:prstGeom prst="rect">
                <a:avLst/>
              </a:prstGeom>
              <a:noFill/>
              <a:ln>
                <a:noFill/>
              </a:ln>
              <a:effectLst>
                <a:outerShdw blurRad="57150" rotWithShape="0" algn="bl" dir="5400000" dist="19050">
                  <a:srgbClr val="000000">
                    <a:alpha val="50000"/>
                  </a:srgbClr>
                </a:outerShdw>
              </a:effectLst>
            </p:spPr>
          </p:pic>
          <p:pic>
            <p:nvPicPr>
              <p:cNvPr id="285" name="Google Shape;285;p27"/>
              <p:cNvPicPr preferRelativeResize="0"/>
              <p:nvPr/>
            </p:nvPicPr>
            <p:blipFill>
              <a:blip r:embed="rId5">
                <a:alphaModFix/>
              </a:blip>
              <a:stretch>
                <a:fillRect/>
              </a:stretch>
            </p:blipFill>
            <p:spPr>
              <a:xfrm>
                <a:off x="9140788" y="1411064"/>
                <a:ext cx="1070264" cy="2316672"/>
              </a:xfrm>
              <a:prstGeom prst="rect">
                <a:avLst/>
              </a:prstGeom>
              <a:noFill/>
              <a:ln>
                <a:noFill/>
              </a:ln>
              <a:effectLst>
                <a:outerShdw blurRad="57150" rotWithShape="0" algn="bl" dir="5400000" dist="19050">
                  <a:srgbClr val="000000">
                    <a:alpha val="50000"/>
                  </a:srgbClr>
                </a:outerShdw>
              </a:effectLst>
            </p:spPr>
          </p:pic>
          <p:pic>
            <p:nvPicPr>
              <p:cNvPr id="286" name="Google Shape;286;p27"/>
              <p:cNvPicPr preferRelativeResize="0"/>
              <p:nvPr/>
            </p:nvPicPr>
            <p:blipFill>
              <a:blip r:embed="rId6">
                <a:alphaModFix/>
              </a:blip>
              <a:stretch>
                <a:fillRect/>
              </a:stretch>
            </p:blipFill>
            <p:spPr>
              <a:xfrm>
                <a:off x="6446168" y="1413398"/>
                <a:ext cx="1070264" cy="2316672"/>
              </a:xfrm>
              <a:prstGeom prst="rect">
                <a:avLst/>
              </a:prstGeom>
              <a:noFill/>
              <a:ln>
                <a:noFill/>
              </a:ln>
              <a:effectLst>
                <a:outerShdw blurRad="57150" rotWithShape="0" algn="bl" dir="5400000" dist="19050">
                  <a:srgbClr val="000000">
                    <a:alpha val="50000"/>
                  </a:srgbClr>
                </a:outerShdw>
              </a:effectLst>
            </p:spPr>
          </p:pic>
        </p:grpSp>
        <p:sp>
          <p:nvSpPr>
            <p:cNvPr id="287" name="Google Shape;287;p27"/>
            <p:cNvSpPr/>
            <p:nvPr/>
          </p:nvSpPr>
          <p:spPr>
            <a:xfrm>
              <a:off x="2480750" y="2921710"/>
              <a:ext cx="823733" cy="110172"/>
            </a:xfrm>
            <a:custGeom>
              <a:rect b="b" l="l" r="r" t="t"/>
              <a:pathLst>
                <a:path extrusionOk="0" h="26436" w="20689">
                  <a:moveTo>
                    <a:pt x="0" y="26436"/>
                  </a:moveTo>
                  <a:cubicBezTo>
                    <a:pt x="3448" y="22030"/>
                    <a:pt x="17241" y="4406"/>
                    <a:pt x="20689" y="0"/>
                  </a:cubicBezTo>
                </a:path>
              </a:pathLst>
            </a:custGeom>
            <a:noFill/>
            <a:ln cap="flat" cmpd="sng" w="19050">
              <a:solidFill>
                <a:srgbClr val="FF452E"/>
              </a:solidFill>
              <a:prstDash val="solid"/>
              <a:round/>
              <a:headEnd len="med" w="med" type="none"/>
              <a:tailEnd len="med" w="med" type="triangle"/>
            </a:ln>
          </p:spPr>
        </p:sp>
        <p:sp>
          <p:nvSpPr>
            <p:cNvPr id="288" name="Google Shape;288;p27"/>
            <p:cNvSpPr/>
            <p:nvPr/>
          </p:nvSpPr>
          <p:spPr>
            <a:xfrm>
              <a:off x="3974950" y="2920725"/>
              <a:ext cx="795000" cy="86200"/>
            </a:xfrm>
            <a:custGeom>
              <a:rect b="b" l="l" r="r" t="t"/>
              <a:pathLst>
                <a:path extrusionOk="0" h="3448" w="31800">
                  <a:moveTo>
                    <a:pt x="0" y="3448"/>
                  </a:moveTo>
                  <a:cubicBezTo>
                    <a:pt x="5300" y="2873"/>
                    <a:pt x="26500" y="575"/>
                    <a:pt x="31800" y="0"/>
                  </a:cubicBezTo>
                </a:path>
              </a:pathLst>
            </a:custGeom>
            <a:noFill/>
            <a:ln cap="flat" cmpd="sng" w="19050">
              <a:solidFill>
                <a:srgbClr val="FF452E"/>
              </a:solidFill>
              <a:prstDash val="solid"/>
              <a:round/>
              <a:headEnd len="med" w="med" type="none"/>
              <a:tailEnd len="med" w="med" type="triangle"/>
            </a:ln>
          </p:spPr>
        </p:sp>
        <p:sp>
          <p:nvSpPr>
            <p:cNvPr id="289" name="Google Shape;289;p27"/>
            <p:cNvSpPr/>
            <p:nvPr/>
          </p:nvSpPr>
          <p:spPr>
            <a:xfrm>
              <a:off x="4233575" y="2116150"/>
              <a:ext cx="498050" cy="277775"/>
            </a:xfrm>
            <a:custGeom>
              <a:rect b="b" l="l" r="r" t="t"/>
              <a:pathLst>
                <a:path extrusionOk="0" h="11111" w="19922">
                  <a:moveTo>
                    <a:pt x="0" y="0"/>
                  </a:moveTo>
                  <a:cubicBezTo>
                    <a:pt x="3320" y="1852"/>
                    <a:pt x="16602" y="9259"/>
                    <a:pt x="19922" y="11111"/>
                  </a:cubicBezTo>
                </a:path>
              </a:pathLst>
            </a:custGeom>
            <a:noFill/>
            <a:ln cap="flat" cmpd="sng" w="19050">
              <a:solidFill>
                <a:srgbClr val="FF452E"/>
              </a:solidFill>
              <a:prstDash val="solid"/>
              <a:round/>
              <a:headEnd len="med" w="med" type="none"/>
              <a:tailEnd len="med" w="med" type="triangle"/>
            </a:ln>
          </p:spPr>
        </p:sp>
        <p:sp>
          <p:nvSpPr>
            <p:cNvPr id="290" name="Google Shape;290;p27"/>
            <p:cNvSpPr/>
            <p:nvPr/>
          </p:nvSpPr>
          <p:spPr>
            <a:xfrm>
              <a:off x="3879175" y="3169750"/>
              <a:ext cx="842875" cy="306500"/>
            </a:xfrm>
            <a:custGeom>
              <a:rect b="b" l="l" r="r" t="t"/>
              <a:pathLst>
                <a:path extrusionOk="0" h="12260" w="33715">
                  <a:moveTo>
                    <a:pt x="0" y="12260"/>
                  </a:moveTo>
                  <a:cubicBezTo>
                    <a:pt x="5619" y="10217"/>
                    <a:pt x="28096" y="2043"/>
                    <a:pt x="33715" y="0"/>
                  </a:cubicBezTo>
                </a:path>
              </a:pathLst>
            </a:custGeom>
            <a:noFill/>
            <a:ln cap="flat" cmpd="sng" w="19050">
              <a:solidFill>
                <a:srgbClr val="FF452E"/>
              </a:solidFill>
              <a:prstDash val="solid"/>
              <a:round/>
              <a:headEnd len="med" w="med" type="none"/>
              <a:tailEnd len="med" w="med" type="triangle"/>
            </a:ln>
          </p:spPr>
        </p:sp>
      </p:grpSp>
      <p:sp>
        <p:nvSpPr>
          <p:cNvPr id="291" name="Google Shape;291;p27"/>
          <p:cNvSpPr txBox="1"/>
          <p:nvPr/>
        </p:nvSpPr>
        <p:spPr>
          <a:xfrm>
            <a:off x="3184825" y="1390975"/>
            <a:ext cx="1951800" cy="692700"/>
          </a:xfrm>
          <a:prstGeom prst="rect">
            <a:avLst/>
          </a:prstGeom>
          <a:solidFill>
            <a:srgbClr val="FCFBF2"/>
          </a:solidFill>
          <a:ln cap="flat" cmpd="sng" w="9525">
            <a:solidFill>
              <a:srgbClr val="4D84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t>Users can add the ALTiO’s </a:t>
            </a:r>
            <a:r>
              <a:rPr b="1" lang="en" sz="1100"/>
              <a:t>name</a:t>
            </a:r>
            <a:r>
              <a:rPr lang="en" sz="1100"/>
              <a:t>, </a:t>
            </a:r>
            <a:r>
              <a:rPr b="1" lang="en" sz="1100"/>
              <a:t>clarifications,</a:t>
            </a:r>
            <a:r>
              <a:rPr lang="en" sz="1100"/>
              <a:t> or </a:t>
            </a:r>
            <a:r>
              <a:rPr b="1" lang="en" sz="1100"/>
              <a:t>caption</a:t>
            </a:r>
            <a:r>
              <a:rPr lang="en" sz="1100"/>
              <a:t> by tapping.</a:t>
            </a:r>
            <a:endParaRPr sz="1100"/>
          </a:p>
        </p:txBody>
      </p:sp>
      <p:cxnSp>
        <p:nvCxnSpPr>
          <p:cNvPr id="292" name="Google Shape;292;p27"/>
          <p:cNvCxnSpPr>
            <a:stCxn id="291" idx="2"/>
          </p:cNvCxnSpPr>
          <p:nvPr/>
        </p:nvCxnSpPr>
        <p:spPr>
          <a:xfrm flipH="1">
            <a:off x="3739525" y="2083675"/>
            <a:ext cx="421200" cy="414300"/>
          </a:xfrm>
          <a:prstGeom prst="straightConnector1">
            <a:avLst/>
          </a:prstGeom>
          <a:noFill/>
          <a:ln cap="flat" cmpd="sng" w="19050">
            <a:solidFill>
              <a:srgbClr val="4D84FF"/>
            </a:solidFill>
            <a:prstDash val="solid"/>
            <a:round/>
            <a:headEnd len="med" w="med" type="none"/>
            <a:tailEnd len="med" w="med" type="triangle"/>
          </a:ln>
        </p:spPr>
      </p:cxnSp>
      <p:sp>
        <p:nvSpPr>
          <p:cNvPr id="293" name="Google Shape;293;p27"/>
          <p:cNvSpPr txBox="1"/>
          <p:nvPr/>
        </p:nvSpPr>
        <p:spPr>
          <a:xfrm>
            <a:off x="7030825" y="1138063"/>
            <a:ext cx="1951800" cy="523200"/>
          </a:xfrm>
          <a:prstGeom prst="rect">
            <a:avLst/>
          </a:prstGeom>
          <a:solidFill>
            <a:srgbClr val="FCFBF2"/>
          </a:solidFill>
          <a:ln cap="flat" cmpd="sng" w="9525">
            <a:solidFill>
              <a:srgbClr val="4D84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t>The posted ALTiO is now in the social feed.</a:t>
            </a:r>
            <a:endParaRPr sz="1100"/>
          </a:p>
        </p:txBody>
      </p:sp>
      <p:cxnSp>
        <p:nvCxnSpPr>
          <p:cNvPr id="294" name="Google Shape;294;p27"/>
          <p:cNvCxnSpPr>
            <a:stCxn id="293" idx="2"/>
          </p:cNvCxnSpPr>
          <p:nvPr/>
        </p:nvCxnSpPr>
        <p:spPr>
          <a:xfrm flipH="1">
            <a:off x="7752625" y="1661263"/>
            <a:ext cx="254100" cy="877800"/>
          </a:xfrm>
          <a:prstGeom prst="straightConnector1">
            <a:avLst/>
          </a:prstGeom>
          <a:noFill/>
          <a:ln cap="flat" cmpd="sng" w="19050">
            <a:solidFill>
              <a:srgbClr val="4D84FF"/>
            </a:solidFill>
            <a:prstDash val="solid"/>
            <a:round/>
            <a:headEnd len="med" w="med" type="none"/>
            <a:tailEnd len="med" w="med" type="triangle"/>
          </a:ln>
        </p:spPr>
      </p:cxnSp>
      <p:sp>
        <p:nvSpPr>
          <p:cNvPr id="295" name="Google Shape;295;p27"/>
          <p:cNvSpPr txBox="1"/>
          <p:nvPr/>
        </p:nvSpPr>
        <p:spPr>
          <a:xfrm>
            <a:off x="2035075" y="4564835"/>
            <a:ext cx="2624700" cy="523200"/>
          </a:xfrm>
          <a:prstGeom prst="rect">
            <a:avLst/>
          </a:prstGeom>
          <a:solidFill>
            <a:srgbClr val="FCFBF2"/>
          </a:solidFill>
          <a:ln cap="flat" cmpd="sng" w="9525">
            <a:solidFill>
              <a:srgbClr val="4D84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t>The scroll bar allows for clarifications to be written for different time points.</a:t>
            </a:r>
            <a:endParaRPr sz="1100"/>
          </a:p>
        </p:txBody>
      </p:sp>
      <p:cxnSp>
        <p:nvCxnSpPr>
          <p:cNvPr id="296" name="Google Shape;296;p27"/>
          <p:cNvCxnSpPr>
            <a:stCxn id="295" idx="0"/>
          </p:cNvCxnSpPr>
          <p:nvPr/>
        </p:nvCxnSpPr>
        <p:spPr>
          <a:xfrm rot="10800000">
            <a:off x="3307525" y="3850535"/>
            <a:ext cx="39900" cy="714300"/>
          </a:xfrm>
          <a:prstGeom prst="straightConnector1">
            <a:avLst/>
          </a:prstGeom>
          <a:noFill/>
          <a:ln cap="flat" cmpd="sng" w="19050">
            <a:solidFill>
              <a:srgbClr val="4D84FF"/>
            </a:solidFill>
            <a:prstDash val="solid"/>
            <a:round/>
            <a:headEnd len="med" w="med" type="none"/>
            <a:tailEnd len="med" w="med" type="triangle"/>
          </a:ln>
        </p:spPr>
      </p:cxnSp>
      <p:pic>
        <p:nvPicPr>
          <p:cNvPr id="297" name="Google Shape;297;p27"/>
          <p:cNvPicPr preferRelativeResize="0"/>
          <p:nvPr/>
        </p:nvPicPr>
        <p:blipFill>
          <a:blip r:embed="rId7">
            <a:alphaModFix/>
          </a:blip>
          <a:stretch>
            <a:fillRect/>
          </a:stretch>
        </p:blipFill>
        <p:spPr>
          <a:xfrm>
            <a:off x="5904400" y="2191263"/>
            <a:ext cx="1068375" cy="2312054"/>
          </a:xfrm>
          <a:prstGeom prst="rect">
            <a:avLst/>
          </a:prstGeom>
          <a:noFill/>
          <a:ln>
            <a:noFill/>
          </a:ln>
          <a:effectLst>
            <a:outerShdw blurRad="57150" rotWithShape="0" algn="bl" dir="5400000" dist="19050">
              <a:srgbClr val="000000">
                <a:alpha val="50000"/>
              </a:srgbClr>
            </a:outerShdw>
          </a:effectLst>
        </p:spPr>
      </p:pic>
      <p:sp>
        <p:nvSpPr>
          <p:cNvPr id="298" name="Google Shape;298;p27"/>
          <p:cNvSpPr/>
          <p:nvPr/>
        </p:nvSpPr>
        <p:spPr>
          <a:xfrm>
            <a:off x="6618525" y="3442500"/>
            <a:ext cx="587250" cy="729000"/>
          </a:xfrm>
          <a:custGeom>
            <a:rect b="b" l="l" r="r" t="t"/>
            <a:pathLst>
              <a:path extrusionOk="0" h="29160" w="23490">
                <a:moveTo>
                  <a:pt x="0" y="29160"/>
                </a:moveTo>
                <a:cubicBezTo>
                  <a:pt x="3915" y="24300"/>
                  <a:pt x="19575" y="4860"/>
                  <a:pt x="23490" y="0"/>
                </a:cubicBezTo>
              </a:path>
            </a:pathLst>
          </a:custGeom>
          <a:noFill/>
          <a:ln cap="flat" cmpd="sng" w="19050">
            <a:solidFill>
              <a:srgbClr val="FF452E"/>
            </a:solidFill>
            <a:prstDash val="solid"/>
            <a:round/>
            <a:headEnd len="med" w="med" type="none"/>
            <a:tailEnd len="med" w="med" type="triangle"/>
          </a:ln>
        </p:spPr>
      </p:sp>
      <p:sp>
        <p:nvSpPr>
          <p:cNvPr id="299" name="Google Shape;299;p27"/>
          <p:cNvSpPr/>
          <p:nvPr/>
        </p:nvSpPr>
        <p:spPr>
          <a:xfrm>
            <a:off x="5393400" y="3349200"/>
            <a:ext cx="617625" cy="536625"/>
          </a:xfrm>
          <a:custGeom>
            <a:rect b="b" l="l" r="r" t="t"/>
            <a:pathLst>
              <a:path extrusionOk="0" h="21465" w="24705">
                <a:moveTo>
                  <a:pt x="0" y="21465"/>
                </a:moveTo>
                <a:cubicBezTo>
                  <a:pt x="4118" y="17888"/>
                  <a:pt x="20588" y="3578"/>
                  <a:pt x="24705" y="0"/>
                </a:cubicBezTo>
              </a:path>
            </a:pathLst>
          </a:custGeom>
          <a:noFill/>
          <a:ln cap="flat" cmpd="sng" w="19050">
            <a:solidFill>
              <a:srgbClr val="FF452E"/>
            </a:solidFill>
            <a:prstDash val="solid"/>
            <a:round/>
            <a:headEnd len="med" w="med" type="none"/>
            <a:tailEnd len="med" w="med" type="triangle"/>
          </a:ln>
        </p:spPr>
      </p:sp>
      <p:sp>
        <p:nvSpPr>
          <p:cNvPr id="300" name="Google Shape;300;p27"/>
          <p:cNvSpPr txBox="1"/>
          <p:nvPr/>
        </p:nvSpPr>
        <p:spPr>
          <a:xfrm>
            <a:off x="5170650" y="4570875"/>
            <a:ext cx="3438900" cy="523200"/>
          </a:xfrm>
          <a:prstGeom prst="rect">
            <a:avLst/>
          </a:prstGeom>
          <a:solidFill>
            <a:srgbClr val="FCFBF2"/>
          </a:solidFill>
          <a:ln cap="flat" cmpd="sng" w="9525">
            <a:solidFill>
              <a:srgbClr val="4D84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t>Clarifications show up after tapping the screen and typing them (click to open and close)</a:t>
            </a:r>
            <a:endParaRPr sz="1100"/>
          </a:p>
        </p:txBody>
      </p:sp>
      <p:cxnSp>
        <p:nvCxnSpPr>
          <p:cNvPr id="301" name="Google Shape;301;p27"/>
          <p:cNvCxnSpPr>
            <a:stCxn id="300" idx="0"/>
          </p:cNvCxnSpPr>
          <p:nvPr/>
        </p:nvCxnSpPr>
        <p:spPr>
          <a:xfrm flipH="1" rot="10800000">
            <a:off x="6890100" y="2984475"/>
            <a:ext cx="13800" cy="1586400"/>
          </a:xfrm>
          <a:prstGeom prst="straightConnector1">
            <a:avLst/>
          </a:prstGeom>
          <a:noFill/>
          <a:ln cap="flat" cmpd="sng" w="19050">
            <a:solidFill>
              <a:srgbClr val="4D84FF"/>
            </a:solidFill>
            <a:prstDash val="solid"/>
            <a:round/>
            <a:headEnd len="med" w="med" type="none"/>
            <a:tailEnd len="med" w="med" type="triangle"/>
          </a:ln>
        </p:spPr>
      </p:cxnSp>
      <p:cxnSp>
        <p:nvCxnSpPr>
          <p:cNvPr id="302" name="Google Shape;302;p27"/>
          <p:cNvCxnSpPr>
            <a:stCxn id="300" idx="0"/>
          </p:cNvCxnSpPr>
          <p:nvPr/>
        </p:nvCxnSpPr>
        <p:spPr>
          <a:xfrm rot="10800000">
            <a:off x="6772500" y="3511275"/>
            <a:ext cx="117600" cy="1059600"/>
          </a:xfrm>
          <a:prstGeom prst="straightConnector1">
            <a:avLst/>
          </a:prstGeom>
          <a:noFill/>
          <a:ln cap="flat" cmpd="sng" w="19050">
            <a:solidFill>
              <a:srgbClr val="4D84FF"/>
            </a:solidFill>
            <a:prstDash val="solid"/>
            <a:round/>
            <a:headEnd len="med" w="med" type="none"/>
            <a:tailEnd len="med" w="med" type="triangle"/>
          </a:ln>
        </p:spPr>
      </p:cxnSp>
      <p:sp>
        <p:nvSpPr>
          <p:cNvPr id="303" name="Google Shape;303;p27"/>
          <p:cNvSpPr txBox="1"/>
          <p:nvPr/>
        </p:nvSpPr>
        <p:spPr>
          <a:xfrm>
            <a:off x="184825" y="1138075"/>
            <a:ext cx="3000000" cy="103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Illustrating the UI of how clarifications showed up was key in this prototype, as it is something we left out of the last prototype, and is quite important to the clarity and usefulness of the interpretations.</a:t>
            </a:r>
            <a:endParaRPr sz="11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307" name="Shape 307"/>
        <p:cNvGrpSpPr/>
        <p:nvPr/>
      </p:nvGrpSpPr>
      <p:grpSpPr>
        <a:xfrm>
          <a:off x="0" y="0"/>
          <a:ext cx="0" cy="0"/>
          <a:chOff x="0" y="0"/>
          <a:chExt cx="0" cy="0"/>
        </a:xfrm>
      </p:grpSpPr>
      <p:sp>
        <p:nvSpPr>
          <p:cNvPr id="308" name="Google Shape;308;p28"/>
          <p:cNvSpPr txBox="1"/>
          <p:nvPr/>
        </p:nvSpPr>
        <p:spPr>
          <a:xfrm>
            <a:off x="229631" y="218927"/>
            <a:ext cx="68007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Revised Interface Design</a:t>
            </a:r>
            <a:endParaRPr sz="2400">
              <a:latin typeface="Helvetica Neue"/>
              <a:ea typeface="Helvetica Neue"/>
              <a:cs typeface="Helvetica Neue"/>
              <a:sym typeface="Helvetica Neue"/>
            </a:endParaRPr>
          </a:p>
        </p:txBody>
      </p:sp>
      <p:sp>
        <p:nvSpPr>
          <p:cNvPr id="309" name="Google Shape;309;p28"/>
          <p:cNvSpPr txBox="1"/>
          <p:nvPr/>
        </p:nvSpPr>
        <p:spPr>
          <a:xfrm>
            <a:off x="292950" y="762000"/>
            <a:ext cx="76161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COMPLEX</a:t>
            </a:r>
            <a:r>
              <a:rPr b="1" lang="en" sz="1800"/>
              <a:t> TASK: Interact with various interpretations and artists on the platform</a:t>
            </a:r>
            <a:endParaRPr b="1" sz="1800"/>
          </a:p>
        </p:txBody>
      </p:sp>
      <p:sp>
        <p:nvSpPr>
          <p:cNvPr id="310" name="Google Shape;310;p28"/>
          <p:cNvSpPr/>
          <p:nvPr/>
        </p:nvSpPr>
        <p:spPr>
          <a:xfrm>
            <a:off x="-133350" y="-152400"/>
            <a:ext cx="1543200" cy="342900"/>
          </a:xfrm>
          <a:prstGeom prst="rect">
            <a:avLst/>
          </a:prstGeom>
          <a:solidFill>
            <a:srgbClr val="4D8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1" name="Google Shape;311;p28"/>
          <p:cNvGrpSpPr/>
          <p:nvPr/>
        </p:nvGrpSpPr>
        <p:grpSpPr>
          <a:xfrm>
            <a:off x="525966" y="2194716"/>
            <a:ext cx="7615938" cy="2273161"/>
            <a:chOff x="525966" y="1737516"/>
            <a:chExt cx="7615938" cy="2273161"/>
          </a:xfrm>
        </p:grpSpPr>
        <p:grpSp>
          <p:nvGrpSpPr>
            <p:cNvPr id="312" name="Google Shape;312;p28"/>
            <p:cNvGrpSpPr/>
            <p:nvPr/>
          </p:nvGrpSpPr>
          <p:grpSpPr>
            <a:xfrm>
              <a:off x="525966" y="1737516"/>
              <a:ext cx="7615938" cy="2273161"/>
              <a:chOff x="420091" y="3456586"/>
              <a:chExt cx="5589269" cy="1668253"/>
            </a:xfrm>
          </p:grpSpPr>
          <p:pic>
            <p:nvPicPr>
              <p:cNvPr id="313" name="Google Shape;313;p28"/>
              <p:cNvPicPr preferRelativeResize="0"/>
              <p:nvPr/>
            </p:nvPicPr>
            <p:blipFill>
              <a:blip r:embed="rId3">
                <a:alphaModFix/>
              </a:blip>
              <a:stretch>
                <a:fillRect/>
              </a:stretch>
            </p:blipFill>
            <p:spPr>
              <a:xfrm>
                <a:off x="1381532" y="3457814"/>
                <a:ext cx="767148" cy="1665796"/>
              </a:xfrm>
              <a:prstGeom prst="rect">
                <a:avLst/>
              </a:prstGeom>
              <a:noFill/>
              <a:ln>
                <a:noFill/>
              </a:ln>
              <a:effectLst>
                <a:outerShdw blurRad="57150" rotWithShape="0" algn="bl" dir="5400000" dist="19050">
                  <a:srgbClr val="000000">
                    <a:alpha val="50000"/>
                  </a:srgbClr>
                </a:outerShdw>
              </a:effectLst>
            </p:spPr>
          </p:pic>
          <p:pic>
            <p:nvPicPr>
              <p:cNvPr id="314" name="Google Shape;314;p28"/>
              <p:cNvPicPr preferRelativeResize="0"/>
              <p:nvPr/>
            </p:nvPicPr>
            <p:blipFill>
              <a:blip r:embed="rId4">
                <a:alphaModFix/>
              </a:blip>
              <a:stretch>
                <a:fillRect/>
              </a:stretch>
            </p:blipFill>
            <p:spPr>
              <a:xfrm>
                <a:off x="2342974" y="3456586"/>
                <a:ext cx="770876" cy="1668253"/>
              </a:xfrm>
              <a:prstGeom prst="rect">
                <a:avLst/>
              </a:prstGeom>
              <a:noFill/>
              <a:ln>
                <a:noFill/>
              </a:ln>
              <a:effectLst>
                <a:outerShdw blurRad="57150" rotWithShape="0" algn="bl" dir="5400000" dist="19050">
                  <a:srgbClr val="000000">
                    <a:alpha val="50000"/>
                  </a:srgbClr>
                </a:outerShdw>
              </a:effectLst>
            </p:spPr>
          </p:pic>
          <p:pic>
            <p:nvPicPr>
              <p:cNvPr id="315" name="Google Shape;315;p28"/>
              <p:cNvPicPr preferRelativeResize="0"/>
              <p:nvPr/>
            </p:nvPicPr>
            <p:blipFill>
              <a:blip r:embed="rId5">
                <a:alphaModFix/>
              </a:blip>
              <a:stretch>
                <a:fillRect/>
              </a:stretch>
            </p:blipFill>
            <p:spPr>
              <a:xfrm>
                <a:off x="5238484" y="3456586"/>
                <a:ext cx="770876" cy="1668253"/>
              </a:xfrm>
              <a:prstGeom prst="rect">
                <a:avLst/>
              </a:prstGeom>
              <a:noFill/>
              <a:ln>
                <a:noFill/>
              </a:ln>
              <a:effectLst>
                <a:outerShdw blurRad="57150" rotWithShape="0" algn="bl" dir="5400000" dist="19050">
                  <a:srgbClr val="000000">
                    <a:alpha val="50000"/>
                  </a:srgbClr>
                </a:outerShdw>
              </a:effectLst>
            </p:spPr>
          </p:pic>
          <p:pic>
            <p:nvPicPr>
              <p:cNvPr id="316" name="Google Shape;316;p28"/>
              <p:cNvPicPr preferRelativeResize="0"/>
              <p:nvPr/>
            </p:nvPicPr>
            <p:blipFill>
              <a:blip r:embed="rId6">
                <a:alphaModFix/>
              </a:blip>
              <a:stretch>
                <a:fillRect/>
              </a:stretch>
            </p:blipFill>
            <p:spPr>
              <a:xfrm>
                <a:off x="3308144" y="3456586"/>
                <a:ext cx="770876" cy="1668253"/>
              </a:xfrm>
              <a:prstGeom prst="rect">
                <a:avLst/>
              </a:prstGeom>
              <a:noFill/>
              <a:ln>
                <a:noFill/>
              </a:ln>
              <a:effectLst>
                <a:outerShdw blurRad="57150" rotWithShape="0" algn="bl" dir="5400000" dist="19050">
                  <a:srgbClr val="000000">
                    <a:alpha val="50000"/>
                  </a:srgbClr>
                </a:outerShdw>
              </a:effectLst>
            </p:spPr>
          </p:pic>
          <p:pic>
            <p:nvPicPr>
              <p:cNvPr id="317" name="Google Shape;317;p28"/>
              <p:cNvPicPr preferRelativeResize="0"/>
              <p:nvPr/>
            </p:nvPicPr>
            <p:blipFill>
              <a:blip r:embed="rId7">
                <a:alphaModFix/>
              </a:blip>
              <a:stretch>
                <a:fillRect/>
              </a:stretch>
            </p:blipFill>
            <p:spPr>
              <a:xfrm>
                <a:off x="420091" y="3457814"/>
                <a:ext cx="767148" cy="1665796"/>
              </a:xfrm>
              <a:prstGeom prst="rect">
                <a:avLst/>
              </a:prstGeom>
              <a:noFill/>
              <a:ln>
                <a:noFill/>
              </a:ln>
              <a:effectLst>
                <a:outerShdw blurRad="57150" rotWithShape="0" algn="bl" dir="5400000" dist="19050">
                  <a:srgbClr val="000000">
                    <a:alpha val="50000"/>
                  </a:srgbClr>
                </a:outerShdw>
              </a:effectLst>
            </p:spPr>
          </p:pic>
        </p:grpSp>
        <p:pic>
          <p:nvPicPr>
            <p:cNvPr id="318" name="Google Shape;318;p28"/>
            <p:cNvPicPr preferRelativeResize="0"/>
            <p:nvPr/>
          </p:nvPicPr>
          <p:blipFill>
            <a:blip r:embed="rId8">
              <a:alphaModFix/>
            </a:blip>
            <a:stretch>
              <a:fillRect/>
            </a:stretch>
          </p:blipFill>
          <p:spPr>
            <a:xfrm>
              <a:off x="5788000" y="1737525"/>
              <a:ext cx="1050404" cy="2273149"/>
            </a:xfrm>
            <a:prstGeom prst="rect">
              <a:avLst/>
            </a:prstGeom>
            <a:noFill/>
            <a:ln>
              <a:noFill/>
            </a:ln>
            <a:effectLst>
              <a:outerShdw blurRad="57150" rotWithShape="0" algn="bl" dir="5400000" dist="19050">
                <a:srgbClr val="000000">
                  <a:alpha val="50000"/>
                </a:srgbClr>
              </a:outerShdw>
            </a:effectLst>
          </p:spPr>
        </p:pic>
      </p:grpSp>
      <p:sp>
        <p:nvSpPr>
          <p:cNvPr id="319" name="Google Shape;319;p28"/>
          <p:cNvSpPr txBox="1"/>
          <p:nvPr/>
        </p:nvSpPr>
        <p:spPr>
          <a:xfrm>
            <a:off x="2328550" y="1537600"/>
            <a:ext cx="1714800" cy="523200"/>
          </a:xfrm>
          <a:prstGeom prst="rect">
            <a:avLst/>
          </a:prstGeom>
          <a:solidFill>
            <a:srgbClr val="FCFBF2"/>
          </a:solidFill>
          <a:ln cap="flat" cmpd="sng" w="9525">
            <a:solidFill>
              <a:srgbClr val="4D84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t>Tap to switch </a:t>
            </a:r>
            <a:r>
              <a:rPr lang="en" sz="1100"/>
              <a:t>between video and drawing</a:t>
            </a:r>
            <a:endParaRPr sz="1100"/>
          </a:p>
        </p:txBody>
      </p:sp>
      <p:sp>
        <p:nvSpPr>
          <p:cNvPr id="320" name="Google Shape;320;p28"/>
          <p:cNvSpPr txBox="1"/>
          <p:nvPr/>
        </p:nvSpPr>
        <p:spPr>
          <a:xfrm>
            <a:off x="3789525" y="4539425"/>
            <a:ext cx="3193200" cy="523200"/>
          </a:xfrm>
          <a:prstGeom prst="rect">
            <a:avLst/>
          </a:prstGeom>
          <a:solidFill>
            <a:srgbClr val="FCFBF2"/>
          </a:solidFill>
          <a:ln cap="flat" cmpd="sng" w="9525">
            <a:solidFill>
              <a:srgbClr val="4D84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t>Users can navigate to explore pages either by searching or by tapping hashtags.</a:t>
            </a:r>
            <a:endParaRPr sz="1100"/>
          </a:p>
        </p:txBody>
      </p:sp>
      <p:cxnSp>
        <p:nvCxnSpPr>
          <p:cNvPr id="321" name="Google Shape;321;p28"/>
          <p:cNvCxnSpPr>
            <a:stCxn id="320" idx="0"/>
          </p:cNvCxnSpPr>
          <p:nvPr/>
        </p:nvCxnSpPr>
        <p:spPr>
          <a:xfrm rot="10800000">
            <a:off x="4870725" y="4328825"/>
            <a:ext cx="515400" cy="210600"/>
          </a:xfrm>
          <a:prstGeom prst="straightConnector1">
            <a:avLst/>
          </a:prstGeom>
          <a:noFill/>
          <a:ln cap="flat" cmpd="sng" w="19050">
            <a:solidFill>
              <a:srgbClr val="4D84FF"/>
            </a:solidFill>
            <a:prstDash val="solid"/>
            <a:round/>
            <a:headEnd len="med" w="med" type="none"/>
            <a:tailEnd len="med" w="med" type="triangle"/>
          </a:ln>
        </p:spPr>
      </p:cxnSp>
      <p:cxnSp>
        <p:nvCxnSpPr>
          <p:cNvPr id="322" name="Google Shape;322;p28"/>
          <p:cNvCxnSpPr>
            <a:stCxn id="320" idx="0"/>
          </p:cNvCxnSpPr>
          <p:nvPr/>
        </p:nvCxnSpPr>
        <p:spPr>
          <a:xfrm rot="10800000">
            <a:off x="4851525" y="3035525"/>
            <a:ext cx="534600" cy="1503900"/>
          </a:xfrm>
          <a:prstGeom prst="straightConnector1">
            <a:avLst/>
          </a:prstGeom>
          <a:noFill/>
          <a:ln cap="flat" cmpd="sng" w="19050">
            <a:solidFill>
              <a:srgbClr val="4D84FF"/>
            </a:solidFill>
            <a:prstDash val="solid"/>
            <a:round/>
            <a:headEnd len="med" w="med" type="none"/>
            <a:tailEnd len="med" w="med" type="triangle"/>
          </a:ln>
        </p:spPr>
      </p:cxnSp>
      <p:sp>
        <p:nvSpPr>
          <p:cNvPr id="323" name="Google Shape;323;p28"/>
          <p:cNvSpPr txBox="1"/>
          <p:nvPr/>
        </p:nvSpPr>
        <p:spPr>
          <a:xfrm>
            <a:off x="5900175" y="1599975"/>
            <a:ext cx="2165100" cy="523200"/>
          </a:xfrm>
          <a:prstGeom prst="rect">
            <a:avLst/>
          </a:prstGeom>
          <a:solidFill>
            <a:srgbClr val="FCFBF2"/>
          </a:solidFill>
          <a:ln cap="flat" cmpd="sng" w="9525">
            <a:solidFill>
              <a:srgbClr val="4D84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t>Switch between audio and art at the explore page</a:t>
            </a:r>
            <a:endParaRPr sz="1100"/>
          </a:p>
        </p:txBody>
      </p:sp>
      <p:cxnSp>
        <p:nvCxnSpPr>
          <p:cNvPr id="324" name="Google Shape;324;p28"/>
          <p:cNvCxnSpPr>
            <a:stCxn id="323" idx="2"/>
          </p:cNvCxnSpPr>
          <p:nvPr/>
        </p:nvCxnSpPr>
        <p:spPr>
          <a:xfrm>
            <a:off x="6982725" y="2123175"/>
            <a:ext cx="756600" cy="586800"/>
          </a:xfrm>
          <a:prstGeom prst="straightConnector1">
            <a:avLst/>
          </a:prstGeom>
          <a:noFill/>
          <a:ln cap="flat" cmpd="sng" w="19050">
            <a:solidFill>
              <a:srgbClr val="4D84FF"/>
            </a:solidFill>
            <a:prstDash val="solid"/>
            <a:round/>
            <a:headEnd len="med" w="med" type="none"/>
            <a:tailEnd len="med" w="med" type="triangle"/>
          </a:ln>
        </p:spPr>
      </p:cxnSp>
      <p:cxnSp>
        <p:nvCxnSpPr>
          <p:cNvPr id="325" name="Google Shape;325;p28"/>
          <p:cNvCxnSpPr>
            <a:stCxn id="323" idx="2"/>
          </p:cNvCxnSpPr>
          <p:nvPr/>
        </p:nvCxnSpPr>
        <p:spPr>
          <a:xfrm flipH="1">
            <a:off x="6225825" y="2123175"/>
            <a:ext cx="756900" cy="577200"/>
          </a:xfrm>
          <a:prstGeom prst="straightConnector1">
            <a:avLst/>
          </a:prstGeom>
          <a:noFill/>
          <a:ln cap="flat" cmpd="sng" w="19050">
            <a:solidFill>
              <a:srgbClr val="4D84FF"/>
            </a:solidFill>
            <a:prstDash val="solid"/>
            <a:round/>
            <a:headEnd len="med" w="med" type="none"/>
            <a:tailEnd len="med" w="med" type="triangle"/>
          </a:ln>
        </p:spPr>
      </p:cxnSp>
      <p:sp>
        <p:nvSpPr>
          <p:cNvPr id="326" name="Google Shape;326;p28"/>
          <p:cNvSpPr/>
          <p:nvPr/>
        </p:nvSpPr>
        <p:spPr>
          <a:xfrm>
            <a:off x="2774100" y="2810550"/>
            <a:ext cx="386700" cy="340050"/>
          </a:xfrm>
          <a:custGeom>
            <a:rect b="b" l="l" r="r" t="t"/>
            <a:pathLst>
              <a:path extrusionOk="0" h="13602" w="15468">
                <a:moveTo>
                  <a:pt x="0" y="0"/>
                </a:moveTo>
                <a:cubicBezTo>
                  <a:pt x="2578" y="2267"/>
                  <a:pt x="12890" y="11335"/>
                  <a:pt x="15468" y="13602"/>
                </a:cubicBezTo>
              </a:path>
            </a:pathLst>
          </a:custGeom>
          <a:noFill/>
          <a:ln cap="flat" cmpd="sng" w="19050">
            <a:solidFill>
              <a:srgbClr val="FF452E"/>
            </a:solidFill>
            <a:prstDash val="solid"/>
            <a:round/>
            <a:headEnd len="med" w="med" type="none"/>
            <a:tailEnd len="med" w="med" type="triangle"/>
          </a:ln>
        </p:spPr>
      </p:sp>
      <p:sp>
        <p:nvSpPr>
          <p:cNvPr id="327" name="Google Shape;327;p28"/>
          <p:cNvSpPr/>
          <p:nvPr/>
        </p:nvSpPr>
        <p:spPr>
          <a:xfrm>
            <a:off x="2883050" y="2777050"/>
            <a:ext cx="996125" cy="632150"/>
          </a:xfrm>
          <a:custGeom>
            <a:rect b="b" l="l" r="r" t="t"/>
            <a:pathLst>
              <a:path extrusionOk="0" h="25286" w="39845">
                <a:moveTo>
                  <a:pt x="39845" y="0"/>
                </a:moveTo>
                <a:cubicBezTo>
                  <a:pt x="33204" y="4214"/>
                  <a:pt x="6641" y="21072"/>
                  <a:pt x="0" y="25286"/>
                </a:cubicBezTo>
              </a:path>
            </a:pathLst>
          </a:custGeom>
          <a:noFill/>
          <a:ln cap="flat" cmpd="sng" w="19050">
            <a:solidFill>
              <a:srgbClr val="FF452E"/>
            </a:solidFill>
            <a:prstDash val="solid"/>
            <a:round/>
            <a:headEnd len="med" w="med" type="none"/>
            <a:tailEnd len="med" w="med" type="triangle"/>
          </a:ln>
        </p:spPr>
      </p:sp>
      <p:sp>
        <p:nvSpPr>
          <p:cNvPr id="328" name="Google Shape;328;p28"/>
          <p:cNvSpPr/>
          <p:nvPr/>
        </p:nvSpPr>
        <p:spPr>
          <a:xfrm>
            <a:off x="4683825" y="2973775"/>
            <a:ext cx="1082250" cy="291750"/>
          </a:xfrm>
          <a:custGeom>
            <a:rect b="b" l="l" r="r" t="t"/>
            <a:pathLst>
              <a:path extrusionOk="0" h="11670" w="43290">
                <a:moveTo>
                  <a:pt x="0" y="0"/>
                </a:moveTo>
                <a:cubicBezTo>
                  <a:pt x="7215" y="1945"/>
                  <a:pt x="36075" y="9725"/>
                  <a:pt x="43290" y="11670"/>
                </a:cubicBezTo>
              </a:path>
            </a:pathLst>
          </a:custGeom>
          <a:noFill/>
          <a:ln cap="flat" cmpd="sng" w="19050">
            <a:solidFill>
              <a:srgbClr val="FF452E"/>
            </a:solidFill>
            <a:prstDash val="solid"/>
            <a:round/>
            <a:headEnd len="med" w="med" type="none"/>
            <a:tailEnd len="med" w="med" type="triangle"/>
          </a:ln>
        </p:spPr>
      </p:sp>
      <p:sp>
        <p:nvSpPr>
          <p:cNvPr id="329" name="Google Shape;329;p28"/>
          <p:cNvSpPr/>
          <p:nvPr/>
        </p:nvSpPr>
        <p:spPr>
          <a:xfrm>
            <a:off x="6647275" y="2748300"/>
            <a:ext cx="440600" cy="593850"/>
          </a:xfrm>
          <a:custGeom>
            <a:rect b="b" l="l" r="r" t="t"/>
            <a:pathLst>
              <a:path extrusionOk="0" h="23754" w="17624">
                <a:moveTo>
                  <a:pt x="0" y="0"/>
                </a:moveTo>
                <a:cubicBezTo>
                  <a:pt x="2937" y="3959"/>
                  <a:pt x="14687" y="19795"/>
                  <a:pt x="17624" y="23754"/>
                </a:cubicBezTo>
              </a:path>
            </a:pathLst>
          </a:custGeom>
          <a:noFill/>
          <a:ln cap="flat" cmpd="sng" w="19050">
            <a:solidFill>
              <a:srgbClr val="FF452E"/>
            </a:solidFill>
            <a:prstDash val="solid"/>
            <a:round/>
            <a:headEnd len="med" w="med" type="none"/>
            <a:tailEnd len="med" w="med" type="triangle"/>
          </a:ln>
        </p:spPr>
      </p:sp>
      <p:sp>
        <p:nvSpPr>
          <p:cNvPr id="330" name="Google Shape;330;p28"/>
          <p:cNvSpPr/>
          <p:nvPr/>
        </p:nvSpPr>
        <p:spPr>
          <a:xfrm>
            <a:off x="6838850" y="2757875"/>
            <a:ext cx="411850" cy="584275"/>
          </a:xfrm>
          <a:custGeom>
            <a:rect b="b" l="l" r="r" t="t"/>
            <a:pathLst>
              <a:path extrusionOk="0" h="23371" w="16474">
                <a:moveTo>
                  <a:pt x="16474" y="0"/>
                </a:moveTo>
                <a:cubicBezTo>
                  <a:pt x="13728" y="3895"/>
                  <a:pt x="2746" y="19476"/>
                  <a:pt x="0" y="23371"/>
                </a:cubicBezTo>
              </a:path>
            </a:pathLst>
          </a:custGeom>
          <a:noFill/>
          <a:ln cap="flat" cmpd="sng" w="19050">
            <a:solidFill>
              <a:srgbClr val="FF452E"/>
            </a:solidFill>
            <a:prstDash val="solid"/>
            <a:round/>
            <a:headEnd len="med" w="med" type="none"/>
            <a:tailEnd len="med" w="med" type="triangle"/>
          </a:ln>
        </p:spPr>
      </p:sp>
      <p:sp>
        <p:nvSpPr>
          <p:cNvPr id="331" name="Google Shape;331;p28"/>
          <p:cNvSpPr/>
          <p:nvPr/>
        </p:nvSpPr>
        <p:spPr>
          <a:xfrm>
            <a:off x="1044025" y="2997350"/>
            <a:ext cx="795000" cy="287350"/>
          </a:xfrm>
          <a:custGeom>
            <a:rect b="b" l="l" r="r" t="t"/>
            <a:pathLst>
              <a:path extrusionOk="0" h="11494" w="31800">
                <a:moveTo>
                  <a:pt x="0" y="0"/>
                </a:moveTo>
                <a:cubicBezTo>
                  <a:pt x="5300" y="1916"/>
                  <a:pt x="26500" y="9578"/>
                  <a:pt x="31800" y="11494"/>
                </a:cubicBezTo>
              </a:path>
            </a:pathLst>
          </a:custGeom>
          <a:noFill/>
          <a:ln cap="flat" cmpd="sng" w="19050">
            <a:solidFill>
              <a:srgbClr val="FF452E"/>
            </a:solidFill>
            <a:prstDash val="solid"/>
            <a:round/>
            <a:headEnd len="med" w="med" type="none"/>
            <a:tailEnd len="med" w="med" type="triangle"/>
          </a:ln>
        </p:spPr>
      </p:sp>
      <p:sp>
        <p:nvSpPr>
          <p:cNvPr id="332" name="Google Shape;332;p28"/>
          <p:cNvSpPr/>
          <p:nvPr/>
        </p:nvSpPr>
        <p:spPr>
          <a:xfrm>
            <a:off x="1532525" y="2115013"/>
            <a:ext cx="2940500" cy="269300"/>
          </a:xfrm>
          <a:custGeom>
            <a:rect b="b" l="l" r="r" t="t"/>
            <a:pathLst>
              <a:path extrusionOk="0" h="10772" w="117620">
                <a:moveTo>
                  <a:pt x="0" y="10772"/>
                </a:moveTo>
                <a:cubicBezTo>
                  <a:pt x="8365" y="9240"/>
                  <a:pt x="34545" y="3301"/>
                  <a:pt x="50189" y="1577"/>
                </a:cubicBezTo>
                <a:cubicBezTo>
                  <a:pt x="65833" y="-147"/>
                  <a:pt x="82628" y="-338"/>
                  <a:pt x="93866" y="428"/>
                </a:cubicBezTo>
                <a:cubicBezTo>
                  <a:pt x="105105" y="1194"/>
                  <a:pt x="113661" y="5217"/>
                  <a:pt x="117620" y="6175"/>
                </a:cubicBezTo>
              </a:path>
            </a:pathLst>
          </a:custGeom>
          <a:noFill/>
          <a:ln cap="flat" cmpd="sng" w="19050">
            <a:solidFill>
              <a:srgbClr val="FF452E"/>
            </a:solidFill>
            <a:prstDash val="solid"/>
            <a:round/>
            <a:headEnd len="med" w="med" type="none"/>
            <a:tailEnd len="med" w="med" type="triangle"/>
          </a:ln>
        </p:spPr>
      </p:sp>
      <p:cxnSp>
        <p:nvCxnSpPr>
          <p:cNvPr id="333" name="Google Shape;333;p28"/>
          <p:cNvCxnSpPr>
            <a:stCxn id="319" idx="2"/>
          </p:cNvCxnSpPr>
          <p:nvPr/>
        </p:nvCxnSpPr>
        <p:spPr>
          <a:xfrm flipH="1">
            <a:off x="2758450" y="2060800"/>
            <a:ext cx="427500" cy="649500"/>
          </a:xfrm>
          <a:prstGeom prst="straightConnector1">
            <a:avLst/>
          </a:prstGeom>
          <a:noFill/>
          <a:ln cap="flat" cmpd="sng" w="19050">
            <a:solidFill>
              <a:srgbClr val="4D84FF"/>
            </a:solidFill>
            <a:prstDash val="solid"/>
            <a:round/>
            <a:headEnd len="med" w="med" type="none"/>
            <a:tailEnd len="med" w="med" type="triangle"/>
          </a:ln>
        </p:spPr>
      </p:cxnSp>
      <p:cxnSp>
        <p:nvCxnSpPr>
          <p:cNvPr id="334" name="Google Shape;334;p28"/>
          <p:cNvCxnSpPr>
            <a:stCxn id="319" idx="2"/>
          </p:cNvCxnSpPr>
          <p:nvPr/>
        </p:nvCxnSpPr>
        <p:spPr>
          <a:xfrm>
            <a:off x="3185950" y="2060800"/>
            <a:ext cx="769800" cy="640200"/>
          </a:xfrm>
          <a:prstGeom prst="straightConnector1">
            <a:avLst/>
          </a:prstGeom>
          <a:noFill/>
          <a:ln cap="flat" cmpd="sng" w="19050">
            <a:solidFill>
              <a:srgbClr val="4D84FF"/>
            </a:solidFill>
            <a:prstDash val="solid"/>
            <a:round/>
            <a:headEnd len="med" w="med" type="none"/>
            <a:tailEnd len="med" w="med" type="triangle"/>
          </a:ln>
        </p:spPr>
      </p:cxnSp>
      <p:sp>
        <p:nvSpPr>
          <p:cNvPr id="335" name="Google Shape;335;p28"/>
          <p:cNvSpPr txBox="1"/>
          <p:nvPr/>
        </p:nvSpPr>
        <p:spPr>
          <a:xfrm>
            <a:off x="1532525" y="4628750"/>
            <a:ext cx="1905000" cy="354000"/>
          </a:xfrm>
          <a:prstGeom prst="rect">
            <a:avLst/>
          </a:prstGeom>
          <a:solidFill>
            <a:srgbClr val="FCFBF2"/>
          </a:solidFill>
          <a:ln cap="flat" cmpd="sng" w="9525">
            <a:solidFill>
              <a:srgbClr val="4D84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t>Tap to toggle explanations</a:t>
            </a:r>
            <a:endParaRPr sz="1100"/>
          </a:p>
        </p:txBody>
      </p:sp>
      <p:cxnSp>
        <p:nvCxnSpPr>
          <p:cNvPr id="336" name="Google Shape;336;p28"/>
          <p:cNvCxnSpPr>
            <a:stCxn id="335" idx="0"/>
          </p:cNvCxnSpPr>
          <p:nvPr/>
        </p:nvCxnSpPr>
        <p:spPr>
          <a:xfrm flipH="1" rot="10800000">
            <a:off x="2485025" y="3665150"/>
            <a:ext cx="238500" cy="963600"/>
          </a:xfrm>
          <a:prstGeom prst="straightConnector1">
            <a:avLst/>
          </a:prstGeom>
          <a:noFill/>
          <a:ln cap="flat" cmpd="sng" w="19050">
            <a:solidFill>
              <a:srgbClr val="4D84FF"/>
            </a:solidFill>
            <a:prstDash val="solid"/>
            <a:round/>
            <a:headEnd len="med" w="med" type="none"/>
            <a:tailEnd len="med" w="med" type="triangl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340" name="Shape 340"/>
        <p:cNvGrpSpPr/>
        <p:nvPr/>
      </p:nvGrpSpPr>
      <p:grpSpPr>
        <a:xfrm>
          <a:off x="0" y="0"/>
          <a:ext cx="0" cy="0"/>
          <a:chOff x="0" y="0"/>
          <a:chExt cx="0" cy="0"/>
        </a:xfrm>
      </p:grpSpPr>
      <p:sp>
        <p:nvSpPr>
          <p:cNvPr id="341" name="Google Shape;341;p29"/>
          <p:cNvSpPr txBox="1"/>
          <p:nvPr/>
        </p:nvSpPr>
        <p:spPr>
          <a:xfrm>
            <a:off x="229631" y="218927"/>
            <a:ext cx="68007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Prototype Overview</a:t>
            </a:r>
            <a:endParaRPr sz="2400">
              <a:latin typeface="Helvetica Neue"/>
              <a:ea typeface="Helvetica Neue"/>
              <a:cs typeface="Helvetica Neue"/>
              <a:sym typeface="Helvetica Neue"/>
            </a:endParaRPr>
          </a:p>
        </p:txBody>
      </p:sp>
      <p:sp>
        <p:nvSpPr>
          <p:cNvPr id="342" name="Google Shape;342;p29"/>
          <p:cNvSpPr txBox="1"/>
          <p:nvPr/>
        </p:nvSpPr>
        <p:spPr>
          <a:xfrm>
            <a:off x="292950" y="1009275"/>
            <a:ext cx="5984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Design/Prototyping Tools</a:t>
            </a:r>
            <a:endParaRPr b="1" sz="1800"/>
          </a:p>
        </p:txBody>
      </p:sp>
      <p:sp>
        <p:nvSpPr>
          <p:cNvPr id="343" name="Google Shape;343;p29"/>
          <p:cNvSpPr txBox="1"/>
          <p:nvPr/>
        </p:nvSpPr>
        <p:spPr>
          <a:xfrm>
            <a:off x="342050" y="1608825"/>
            <a:ext cx="717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Figma</a:t>
            </a:r>
            <a:r>
              <a:rPr lang="en"/>
              <a:t> was our primary design and prototyping tool.</a:t>
            </a:r>
            <a:endParaRPr/>
          </a:p>
        </p:txBody>
      </p:sp>
      <p:sp>
        <p:nvSpPr>
          <p:cNvPr id="344" name="Google Shape;344;p29"/>
          <p:cNvSpPr/>
          <p:nvPr/>
        </p:nvSpPr>
        <p:spPr>
          <a:xfrm>
            <a:off x="-133350" y="-152400"/>
            <a:ext cx="1543200" cy="342900"/>
          </a:xfrm>
          <a:prstGeom prst="rect">
            <a:avLst/>
          </a:prstGeom>
          <a:solidFill>
            <a:srgbClr val="4D8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5" name="Google Shape;345;p29"/>
          <p:cNvPicPr preferRelativeResize="0"/>
          <p:nvPr/>
        </p:nvPicPr>
        <p:blipFill>
          <a:blip r:embed="rId3">
            <a:alphaModFix/>
          </a:blip>
          <a:stretch>
            <a:fillRect/>
          </a:stretch>
        </p:blipFill>
        <p:spPr>
          <a:xfrm>
            <a:off x="6310825" y="986788"/>
            <a:ext cx="2909675" cy="2909675"/>
          </a:xfrm>
          <a:prstGeom prst="rect">
            <a:avLst/>
          </a:prstGeom>
          <a:noFill/>
          <a:ln>
            <a:noFill/>
          </a:ln>
        </p:spPr>
      </p:pic>
      <p:sp>
        <p:nvSpPr>
          <p:cNvPr id="346" name="Google Shape;346;p29"/>
          <p:cNvSpPr txBox="1"/>
          <p:nvPr/>
        </p:nvSpPr>
        <p:spPr>
          <a:xfrm>
            <a:off x="985950" y="3193575"/>
            <a:ext cx="71721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PROS</a:t>
            </a:r>
            <a:endParaRPr b="1"/>
          </a:p>
          <a:p>
            <a:pPr indent="0" lvl="0" marL="457200" rtl="0" algn="l">
              <a:spcBef>
                <a:spcPts val="0"/>
              </a:spcBef>
              <a:spcAft>
                <a:spcPts val="0"/>
              </a:spcAft>
              <a:buNone/>
            </a:pPr>
            <a:r>
              <a:t/>
            </a:r>
            <a:endParaRPr/>
          </a:p>
          <a:p>
            <a:pPr indent="-317500" lvl="0" marL="457200" rtl="0" algn="l">
              <a:spcBef>
                <a:spcPts val="0"/>
              </a:spcBef>
              <a:spcAft>
                <a:spcPts val="0"/>
              </a:spcAft>
              <a:buSzPts val="1400"/>
              <a:buChar char="-"/>
            </a:pPr>
            <a:r>
              <a:rPr lang="en"/>
              <a:t>Plenty of </a:t>
            </a:r>
            <a:r>
              <a:rPr lang="en"/>
              <a:t>resources (class workshops, online tutorials)</a:t>
            </a:r>
            <a:endParaRPr/>
          </a:p>
          <a:p>
            <a:pPr indent="-317500" lvl="0" marL="457200" rtl="0" algn="l">
              <a:spcBef>
                <a:spcPts val="0"/>
              </a:spcBef>
              <a:spcAft>
                <a:spcPts val="0"/>
              </a:spcAft>
              <a:buSzPts val="1400"/>
              <a:buChar char="-"/>
            </a:pPr>
            <a:r>
              <a:rPr lang="en"/>
              <a:t>Interactive component functionality</a:t>
            </a:r>
            <a:endParaRPr/>
          </a:p>
          <a:p>
            <a:pPr indent="-317500" lvl="0" marL="457200" rtl="0" algn="l">
              <a:spcBef>
                <a:spcPts val="0"/>
              </a:spcBef>
              <a:spcAft>
                <a:spcPts val="0"/>
              </a:spcAft>
              <a:buSzPts val="1400"/>
              <a:buChar char="-"/>
            </a:pPr>
            <a:r>
              <a:rPr lang="en"/>
              <a:t>Collaborative workspace, easy to work in as a group</a:t>
            </a:r>
            <a:endParaRPr/>
          </a:p>
          <a:p>
            <a:pPr indent="-317500" lvl="0" marL="457200" rtl="0" algn="l">
              <a:spcBef>
                <a:spcPts val="0"/>
              </a:spcBef>
              <a:spcAft>
                <a:spcPts val="0"/>
              </a:spcAft>
              <a:buSzPts val="1400"/>
              <a:buChar char="-"/>
            </a:pPr>
            <a:r>
              <a:rPr lang="en"/>
              <a:t>Components and styles to make styling consistent</a:t>
            </a:r>
            <a:endParaRPr/>
          </a:p>
          <a:p>
            <a:pPr indent="0" lvl="0" marL="0" rtl="0" algn="l">
              <a:spcBef>
                <a:spcPts val="0"/>
              </a:spcBef>
              <a:spcAft>
                <a:spcPts val="0"/>
              </a:spcAft>
              <a:buNone/>
            </a:pPr>
            <a:r>
              <a:t/>
            </a:r>
            <a:endParaRPr/>
          </a:p>
        </p:txBody>
      </p:sp>
      <p:sp>
        <p:nvSpPr>
          <p:cNvPr id="347" name="Google Shape;347;p29"/>
          <p:cNvSpPr txBox="1"/>
          <p:nvPr/>
        </p:nvSpPr>
        <p:spPr>
          <a:xfrm>
            <a:off x="985950" y="2146875"/>
            <a:ext cx="71721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CONS</a:t>
            </a:r>
            <a:endParaRPr b="1"/>
          </a:p>
          <a:p>
            <a:pPr indent="-317500" lvl="0" marL="457200" rtl="0" algn="l">
              <a:spcBef>
                <a:spcPts val="0"/>
              </a:spcBef>
              <a:spcAft>
                <a:spcPts val="0"/>
              </a:spcAft>
              <a:buSzPts val="1400"/>
              <a:buChar char="-"/>
            </a:pPr>
            <a:r>
              <a:rPr lang="en"/>
              <a:t>None of us had a ton of familiarity with Figma</a:t>
            </a:r>
            <a:endParaRPr/>
          </a:p>
          <a:p>
            <a:pPr indent="-317500" lvl="0" marL="457200" rtl="0" algn="l">
              <a:spcBef>
                <a:spcPts val="0"/>
              </a:spcBef>
              <a:spcAft>
                <a:spcPts val="0"/>
              </a:spcAft>
              <a:buSzPts val="1400"/>
              <a:buChar char="-"/>
            </a:pPr>
            <a:r>
              <a:rPr lang="en"/>
              <a:t>Somewhat steep learning curve</a:t>
            </a:r>
            <a:endParaRPr/>
          </a:p>
          <a:p>
            <a:pPr indent="-317500" lvl="0" marL="457200" rtl="0" algn="l">
              <a:spcBef>
                <a:spcPts val="0"/>
              </a:spcBef>
              <a:spcAft>
                <a:spcPts val="0"/>
              </a:spcAft>
              <a:buSzPts val="1400"/>
              <a:buChar char="-"/>
            </a:pPr>
            <a:r>
              <a:rPr lang="en"/>
              <a:t>Limitations in drawing and audio content for prototyping</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351" name="Shape 351"/>
        <p:cNvGrpSpPr/>
        <p:nvPr/>
      </p:nvGrpSpPr>
      <p:grpSpPr>
        <a:xfrm>
          <a:off x="0" y="0"/>
          <a:ext cx="0" cy="0"/>
          <a:chOff x="0" y="0"/>
          <a:chExt cx="0" cy="0"/>
        </a:xfrm>
      </p:grpSpPr>
      <p:sp>
        <p:nvSpPr>
          <p:cNvPr id="352" name="Google Shape;352;p30"/>
          <p:cNvSpPr txBox="1"/>
          <p:nvPr/>
        </p:nvSpPr>
        <p:spPr>
          <a:xfrm>
            <a:off x="229631" y="218927"/>
            <a:ext cx="68007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Prototype Overview</a:t>
            </a:r>
            <a:endParaRPr sz="2400">
              <a:latin typeface="Helvetica Neue"/>
              <a:ea typeface="Helvetica Neue"/>
              <a:cs typeface="Helvetica Neue"/>
              <a:sym typeface="Helvetica Neue"/>
            </a:endParaRPr>
          </a:p>
        </p:txBody>
      </p:sp>
      <p:sp>
        <p:nvSpPr>
          <p:cNvPr id="353" name="Google Shape;353;p30"/>
          <p:cNvSpPr txBox="1"/>
          <p:nvPr/>
        </p:nvSpPr>
        <p:spPr>
          <a:xfrm>
            <a:off x="292950" y="1009275"/>
            <a:ext cx="5984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Limitations/Tradeoffs</a:t>
            </a:r>
            <a:endParaRPr b="1" sz="1800"/>
          </a:p>
        </p:txBody>
      </p:sp>
      <p:sp>
        <p:nvSpPr>
          <p:cNvPr id="354" name="Google Shape;354;p30"/>
          <p:cNvSpPr txBox="1"/>
          <p:nvPr/>
        </p:nvSpPr>
        <p:spPr>
          <a:xfrm>
            <a:off x="292950" y="1608825"/>
            <a:ext cx="4972500" cy="20241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Lack of content - posts, profiles, audio, music</a:t>
            </a:r>
            <a:endParaRPr>
              <a:solidFill>
                <a:schemeClr val="dk1"/>
              </a:solidFill>
              <a:latin typeface="Helvetica Neue"/>
              <a:ea typeface="Helvetica Neue"/>
              <a:cs typeface="Helvetica Neue"/>
              <a:sym typeface="Helvetica Neue"/>
            </a:endParaRPr>
          </a:p>
          <a:p>
            <a:pPr indent="-317500" lvl="0" marL="457200" rtl="0" algn="l">
              <a:lnSpc>
                <a:spcPct val="115000"/>
              </a:lnSpc>
              <a:spcBef>
                <a:spcPts val="100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Figma lacks drawing features and audio playback for prototyping</a:t>
            </a:r>
            <a:endParaRPr>
              <a:solidFill>
                <a:schemeClr val="dk1"/>
              </a:solidFill>
              <a:latin typeface="Helvetica Neue"/>
              <a:ea typeface="Helvetica Neue"/>
              <a:cs typeface="Helvetica Neue"/>
              <a:sym typeface="Helvetica Neue"/>
            </a:endParaRPr>
          </a:p>
          <a:p>
            <a:pPr indent="-317500" lvl="0" marL="457200" rtl="0" algn="l">
              <a:lnSpc>
                <a:spcPct val="115000"/>
              </a:lnSpc>
              <a:spcBef>
                <a:spcPts val="100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Users cannot upload their own content directly</a:t>
            </a:r>
            <a:endParaRPr>
              <a:solidFill>
                <a:schemeClr val="dk1"/>
              </a:solidFill>
              <a:latin typeface="Helvetica Neue"/>
              <a:ea typeface="Helvetica Neue"/>
              <a:cs typeface="Helvetica Neue"/>
              <a:sym typeface="Helvetica Neue"/>
            </a:endParaRPr>
          </a:p>
          <a:p>
            <a:pPr indent="-317500" lvl="0" marL="457200" rtl="0" algn="l">
              <a:lnSpc>
                <a:spcPct val="115000"/>
              </a:lnSpc>
              <a:spcBef>
                <a:spcPts val="1000"/>
              </a:spcBef>
              <a:spcAft>
                <a:spcPts val="100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Not all buttons are clickable due to constraints on time and space available</a:t>
            </a:r>
            <a:endParaRPr>
              <a:solidFill>
                <a:schemeClr val="dk1"/>
              </a:solidFill>
              <a:latin typeface="Helvetica Neue"/>
              <a:ea typeface="Helvetica Neue"/>
              <a:cs typeface="Helvetica Neue"/>
              <a:sym typeface="Helvetica Neue"/>
            </a:endParaRPr>
          </a:p>
        </p:txBody>
      </p:sp>
      <p:sp>
        <p:nvSpPr>
          <p:cNvPr id="355" name="Google Shape;355;p30"/>
          <p:cNvSpPr/>
          <p:nvPr/>
        </p:nvSpPr>
        <p:spPr>
          <a:xfrm>
            <a:off x="-133350" y="-152400"/>
            <a:ext cx="1543200" cy="342900"/>
          </a:xfrm>
          <a:prstGeom prst="rect">
            <a:avLst/>
          </a:prstGeom>
          <a:solidFill>
            <a:srgbClr val="4D8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30"/>
          <p:cNvSpPr txBox="1"/>
          <p:nvPr/>
        </p:nvSpPr>
        <p:spPr>
          <a:xfrm>
            <a:off x="1320425" y="3731225"/>
            <a:ext cx="4619100" cy="831300"/>
          </a:xfrm>
          <a:prstGeom prst="rect">
            <a:avLst/>
          </a:prstGeom>
          <a:solidFill>
            <a:srgbClr val="FCFBF2"/>
          </a:solidFill>
          <a:ln cap="flat" cmpd="sng" w="9525">
            <a:solidFill>
              <a:srgbClr val="4D84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Helvetica Neue"/>
                <a:ea typeface="Helvetica Neue"/>
                <a:cs typeface="Helvetica Neue"/>
                <a:sym typeface="Helvetica Neue"/>
              </a:rPr>
              <a:t>Between the four audio options, only the “Browse ALTiO” button is clickable here, as we could not connect Spotify or Apple Music to our prototype.</a:t>
            </a:r>
            <a:endParaRPr>
              <a:solidFill>
                <a:schemeClr val="dk1"/>
              </a:solidFill>
              <a:latin typeface="Helvetica Neue"/>
              <a:ea typeface="Helvetica Neue"/>
              <a:cs typeface="Helvetica Neue"/>
              <a:sym typeface="Helvetica Neue"/>
            </a:endParaRPr>
          </a:p>
        </p:txBody>
      </p:sp>
      <p:pic>
        <p:nvPicPr>
          <p:cNvPr id="357" name="Google Shape;357;p30"/>
          <p:cNvPicPr preferRelativeResize="0"/>
          <p:nvPr/>
        </p:nvPicPr>
        <p:blipFill>
          <a:blip r:embed="rId3">
            <a:alphaModFix/>
          </a:blip>
          <a:stretch>
            <a:fillRect/>
          </a:stretch>
        </p:blipFill>
        <p:spPr>
          <a:xfrm>
            <a:off x="6619493" y="442625"/>
            <a:ext cx="1808870" cy="3914580"/>
          </a:xfrm>
          <a:prstGeom prst="rect">
            <a:avLst/>
          </a:prstGeom>
          <a:noFill/>
          <a:ln>
            <a:noFill/>
          </a:ln>
          <a:effectLst>
            <a:outerShdw blurRad="57150" rotWithShape="0" algn="bl" dir="5400000" dist="19050">
              <a:srgbClr val="000000">
                <a:alpha val="50000"/>
              </a:srgbClr>
            </a:outerShdw>
          </a:effectLst>
        </p:spPr>
      </p:pic>
      <p:cxnSp>
        <p:nvCxnSpPr>
          <p:cNvPr id="358" name="Google Shape;358;p30"/>
          <p:cNvCxnSpPr>
            <a:stCxn id="356" idx="3"/>
          </p:cNvCxnSpPr>
          <p:nvPr/>
        </p:nvCxnSpPr>
        <p:spPr>
          <a:xfrm flipH="1" rot="10800000">
            <a:off x="5939525" y="2000675"/>
            <a:ext cx="872400" cy="2146200"/>
          </a:xfrm>
          <a:prstGeom prst="straightConnector1">
            <a:avLst/>
          </a:prstGeom>
          <a:noFill/>
          <a:ln cap="flat" cmpd="sng" w="19050">
            <a:solidFill>
              <a:srgbClr val="4D84FF"/>
            </a:solidFill>
            <a:prstDash val="solid"/>
            <a:round/>
            <a:headEnd len="med" w="med" type="none"/>
            <a:tailEnd len="med" w="med" type="triangl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362" name="Shape 362"/>
        <p:cNvGrpSpPr/>
        <p:nvPr/>
      </p:nvGrpSpPr>
      <p:grpSpPr>
        <a:xfrm>
          <a:off x="0" y="0"/>
          <a:ext cx="0" cy="0"/>
          <a:chOff x="0" y="0"/>
          <a:chExt cx="0" cy="0"/>
        </a:xfrm>
      </p:grpSpPr>
      <p:sp>
        <p:nvSpPr>
          <p:cNvPr id="363" name="Google Shape;363;p31"/>
          <p:cNvSpPr txBox="1"/>
          <p:nvPr/>
        </p:nvSpPr>
        <p:spPr>
          <a:xfrm>
            <a:off x="229631" y="218927"/>
            <a:ext cx="68007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Prototype Overview</a:t>
            </a:r>
            <a:endParaRPr sz="2400">
              <a:latin typeface="Helvetica Neue"/>
              <a:ea typeface="Helvetica Neue"/>
              <a:cs typeface="Helvetica Neue"/>
              <a:sym typeface="Helvetica Neue"/>
            </a:endParaRPr>
          </a:p>
        </p:txBody>
      </p:sp>
      <p:sp>
        <p:nvSpPr>
          <p:cNvPr id="364" name="Google Shape;364;p31"/>
          <p:cNvSpPr txBox="1"/>
          <p:nvPr/>
        </p:nvSpPr>
        <p:spPr>
          <a:xfrm>
            <a:off x="292950" y="1009275"/>
            <a:ext cx="5984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Wizard of Oz Techniques</a:t>
            </a:r>
            <a:endParaRPr b="1" sz="1800"/>
          </a:p>
        </p:txBody>
      </p:sp>
      <p:sp>
        <p:nvSpPr>
          <p:cNvPr id="365" name="Google Shape;365;p31"/>
          <p:cNvSpPr txBox="1"/>
          <p:nvPr/>
        </p:nvSpPr>
        <p:spPr>
          <a:xfrm>
            <a:off x="229625" y="1608825"/>
            <a:ext cx="6152700" cy="16479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For uploading audio, users will pretend to upload their own content as this functionality is not available in Figma. </a:t>
            </a:r>
            <a:endParaRPr>
              <a:solidFill>
                <a:schemeClr val="dk1"/>
              </a:solidFill>
              <a:latin typeface="Helvetica Neue"/>
              <a:ea typeface="Helvetica Neue"/>
              <a:cs typeface="Helvetica Neue"/>
              <a:sym typeface="Helvetica Neue"/>
            </a:endParaRPr>
          </a:p>
          <a:p>
            <a:pPr indent="-317500" lvl="0" marL="457200" rtl="0" algn="l">
              <a:lnSpc>
                <a:spcPct val="115000"/>
              </a:lnSpc>
              <a:spcBef>
                <a:spcPts val="100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 The “drawing” takes the user through a series of screens where a pre-drawn interpretation is created by tapping through.</a:t>
            </a:r>
            <a:endParaRPr>
              <a:solidFill>
                <a:schemeClr val="dk1"/>
              </a:solidFill>
              <a:latin typeface="Helvetica Neue"/>
              <a:ea typeface="Helvetica Neue"/>
              <a:cs typeface="Helvetica Neue"/>
              <a:sym typeface="Helvetica Neue"/>
            </a:endParaRPr>
          </a:p>
          <a:p>
            <a:pPr indent="-317500" lvl="0" marL="457200" rtl="0" algn="l">
              <a:lnSpc>
                <a:spcPct val="115000"/>
              </a:lnSpc>
              <a:spcBef>
                <a:spcPts val="1000"/>
              </a:spcBef>
              <a:spcAft>
                <a:spcPts val="100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For prototyping, we would play audio while users interpret.</a:t>
            </a:r>
            <a:endParaRPr>
              <a:latin typeface="Helvetica Neue"/>
              <a:ea typeface="Helvetica Neue"/>
              <a:cs typeface="Helvetica Neue"/>
              <a:sym typeface="Helvetica Neue"/>
            </a:endParaRPr>
          </a:p>
        </p:txBody>
      </p:sp>
      <p:sp>
        <p:nvSpPr>
          <p:cNvPr id="366" name="Google Shape;366;p31"/>
          <p:cNvSpPr/>
          <p:nvPr/>
        </p:nvSpPr>
        <p:spPr>
          <a:xfrm>
            <a:off x="-133350" y="-152400"/>
            <a:ext cx="1543200" cy="342900"/>
          </a:xfrm>
          <a:prstGeom prst="rect">
            <a:avLst/>
          </a:prstGeom>
          <a:solidFill>
            <a:srgbClr val="4D8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7" name="Google Shape;367;p31"/>
          <p:cNvPicPr preferRelativeResize="0"/>
          <p:nvPr/>
        </p:nvPicPr>
        <p:blipFill>
          <a:blip r:embed="rId3">
            <a:alphaModFix/>
          </a:blip>
          <a:stretch>
            <a:fillRect/>
          </a:stretch>
        </p:blipFill>
        <p:spPr>
          <a:xfrm>
            <a:off x="6802231" y="614450"/>
            <a:ext cx="1808870" cy="3914580"/>
          </a:xfrm>
          <a:prstGeom prst="rect">
            <a:avLst/>
          </a:prstGeom>
          <a:noFill/>
          <a:ln>
            <a:noFill/>
          </a:ln>
          <a:effectLst>
            <a:outerShdw blurRad="57150" rotWithShape="0" algn="bl" dir="5400000" dist="19050">
              <a:srgbClr val="000000">
                <a:alpha val="50000"/>
              </a:srgbClr>
            </a:outerShdw>
          </a:effectLst>
        </p:spPr>
      </p:pic>
      <p:sp>
        <p:nvSpPr>
          <p:cNvPr id="368" name="Google Shape;368;p31"/>
          <p:cNvSpPr txBox="1"/>
          <p:nvPr/>
        </p:nvSpPr>
        <p:spPr>
          <a:xfrm>
            <a:off x="3186075" y="3599550"/>
            <a:ext cx="3251700" cy="831300"/>
          </a:xfrm>
          <a:prstGeom prst="rect">
            <a:avLst/>
          </a:prstGeom>
          <a:solidFill>
            <a:srgbClr val="FCFBF2"/>
          </a:solidFill>
          <a:ln cap="flat" cmpd="sng" w="9525">
            <a:solidFill>
              <a:srgbClr val="4D84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Helvetica Neue"/>
                <a:ea typeface="Helvetica Neue"/>
                <a:cs typeface="Helvetica Neue"/>
                <a:sym typeface="Helvetica Neue"/>
              </a:rPr>
              <a:t>Uploading video content pulls up fake video thumbnails that are meant to be the user’s.</a:t>
            </a:r>
            <a:endParaRPr>
              <a:solidFill>
                <a:schemeClr val="dk1"/>
              </a:solidFill>
              <a:latin typeface="Helvetica Neue"/>
              <a:ea typeface="Helvetica Neue"/>
              <a:cs typeface="Helvetica Neue"/>
              <a:sym typeface="Helvetica Neue"/>
            </a:endParaRPr>
          </a:p>
        </p:txBody>
      </p:sp>
      <p:cxnSp>
        <p:nvCxnSpPr>
          <p:cNvPr id="369" name="Google Shape;369;p31"/>
          <p:cNvCxnSpPr>
            <a:stCxn id="368" idx="0"/>
            <a:endCxn id="367" idx="1"/>
          </p:cNvCxnSpPr>
          <p:nvPr/>
        </p:nvCxnSpPr>
        <p:spPr>
          <a:xfrm flipH="1" rot="10800000">
            <a:off x="4811925" y="2571750"/>
            <a:ext cx="1990200" cy="1027800"/>
          </a:xfrm>
          <a:prstGeom prst="straightConnector1">
            <a:avLst/>
          </a:prstGeom>
          <a:noFill/>
          <a:ln cap="flat" cmpd="sng" w="19050">
            <a:solidFill>
              <a:srgbClr val="4D84FF"/>
            </a:solidFill>
            <a:prstDash val="solid"/>
            <a:round/>
            <a:headEnd len="med" w="med" type="none"/>
            <a:tailEnd len="med" w="med" type="triangl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59" name="Shape 59"/>
        <p:cNvGrpSpPr/>
        <p:nvPr/>
      </p:nvGrpSpPr>
      <p:grpSpPr>
        <a:xfrm>
          <a:off x="0" y="0"/>
          <a:ext cx="0" cy="0"/>
          <a:chOff x="0" y="0"/>
          <a:chExt cx="0" cy="0"/>
        </a:xfrm>
      </p:grpSpPr>
      <p:pic>
        <p:nvPicPr>
          <p:cNvPr id="60" name="Google Shape;60;p14"/>
          <p:cNvPicPr preferRelativeResize="0"/>
          <p:nvPr/>
        </p:nvPicPr>
        <p:blipFill rotWithShape="1">
          <a:blip r:embed="rId3">
            <a:alphaModFix/>
          </a:blip>
          <a:srcRect b="8548" l="0" r="0" t="32416"/>
          <a:stretch/>
        </p:blipFill>
        <p:spPr>
          <a:xfrm>
            <a:off x="2145750" y="1519948"/>
            <a:ext cx="4423675" cy="1469053"/>
          </a:xfrm>
          <a:prstGeom prst="rect">
            <a:avLst/>
          </a:prstGeom>
          <a:noFill/>
          <a:ln>
            <a:noFill/>
          </a:ln>
        </p:spPr>
      </p:pic>
      <p:grpSp>
        <p:nvGrpSpPr>
          <p:cNvPr id="61" name="Google Shape;61;p14"/>
          <p:cNvGrpSpPr/>
          <p:nvPr/>
        </p:nvGrpSpPr>
        <p:grpSpPr>
          <a:xfrm>
            <a:off x="4019638" y="1105317"/>
            <a:ext cx="4743682" cy="772732"/>
            <a:chOff x="5587748" y="1228305"/>
            <a:chExt cx="3056102" cy="769500"/>
          </a:xfrm>
        </p:grpSpPr>
        <p:sp>
          <p:nvSpPr>
            <p:cNvPr id="62" name="Google Shape;62;p14"/>
            <p:cNvSpPr/>
            <p:nvPr/>
          </p:nvSpPr>
          <p:spPr>
            <a:xfrm>
              <a:off x="5587750" y="1228305"/>
              <a:ext cx="3056100" cy="769500"/>
            </a:xfrm>
            <a:prstGeom prst="rect">
              <a:avLst/>
            </a:prstGeom>
            <a:solidFill>
              <a:srgbClr val="FFF3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sp>
          <p:nvSpPr>
            <p:cNvPr id="63" name="Google Shape;63;p14"/>
            <p:cNvSpPr txBox="1"/>
            <p:nvPr/>
          </p:nvSpPr>
          <p:spPr>
            <a:xfrm>
              <a:off x="5587748" y="1360147"/>
              <a:ext cx="3056100" cy="50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100">
                  <a:latin typeface="Lora"/>
                  <a:ea typeface="Lora"/>
                  <a:cs typeface="Lora"/>
                  <a:sym typeface="Lora"/>
                </a:rPr>
                <a:t>Reimagining audio for </a:t>
              </a:r>
              <a:r>
                <a:rPr i="1" lang="en" sz="2100">
                  <a:latin typeface="Lora"/>
                  <a:ea typeface="Lora"/>
                  <a:cs typeface="Lora"/>
                  <a:sym typeface="Lora"/>
                </a:rPr>
                <a:t>everyone</a:t>
              </a:r>
              <a:r>
                <a:rPr lang="en" sz="2100">
                  <a:latin typeface="Lora"/>
                  <a:ea typeface="Lora"/>
                  <a:cs typeface="Lora"/>
                  <a:sym typeface="Lora"/>
                </a:rPr>
                <a:t>.</a:t>
              </a:r>
              <a:endParaRPr i="1" sz="2100">
                <a:latin typeface="Lora"/>
                <a:ea typeface="Lora"/>
                <a:cs typeface="Lora"/>
                <a:sym typeface="Lora"/>
              </a:endParaRPr>
            </a:p>
          </p:txBody>
        </p:sp>
      </p:grpSp>
      <p:sp>
        <p:nvSpPr>
          <p:cNvPr id="64" name="Google Shape;64;p14"/>
          <p:cNvSpPr txBox="1"/>
          <p:nvPr/>
        </p:nvSpPr>
        <p:spPr>
          <a:xfrm>
            <a:off x="282850" y="3778100"/>
            <a:ext cx="38892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Helvetica Neue"/>
                <a:ea typeface="Helvetica Neue"/>
                <a:cs typeface="Helvetica Neue"/>
                <a:sym typeface="Helvetica Neue"/>
              </a:rPr>
              <a:t>Deaf and hard of hearing people are often are left out of key nuanced information that is conveyed through audio in digital spaces</a:t>
            </a:r>
            <a:endParaRPr sz="1600">
              <a:latin typeface="Helvetica Neue"/>
              <a:ea typeface="Helvetica Neue"/>
              <a:cs typeface="Helvetica Neue"/>
              <a:sym typeface="Helvetica Neue"/>
            </a:endParaRPr>
          </a:p>
        </p:txBody>
      </p:sp>
      <p:sp>
        <p:nvSpPr>
          <p:cNvPr id="65" name="Google Shape;65;p14"/>
          <p:cNvSpPr/>
          <p:nvPr/>
        </p:nvSpPr>
        <p:spPr>
          <a:xfrm>
            <a:off x="-133350" y="-152400"/>
            <a:ext cx="1543200" cy="342900"/>
          </a:xfrm>
          <a:prstGeom prst="rect">
            <a:avLst/>
          </a:prstGeom>
          <a:solidFill>
            <a:srgbClr val="FF45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4"/>
          <p:cNvSpPr txBox="1"/>
          <p:nvPr/>
        </p:nvSpPr>
        <p:spPr>
          <a:xfrm>
            <a:off x="4185850" y="3778100"/>
            <a:ext cx="48408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latin typeface="Helvetica Neue"/>
                <a:ea typeface="Helvetica Neue"/>
                <a:cs typeface="Helvetica Neue"/>
                <a:sym typeface="Helvetica Neue"/>
              </a:rPr>
              <a:t>ALTiO</a:t>
            </a:r>
            <a:r>
              <a:rPr lang="en" sz="1600">
                <a:latin typeface="Helvetica Neue"/>
                <a:ea typeface="Helvetica Neue"/>
                <a:cs typeface="Helvetica Neue"/>
                <a:sym typeface="Helvetica Neue"/>
              </a:rPr>
              <a:t> is a social media platform that encourages and provides drawings as visual supplements for interpreting audio</a:t>
            </a:r>
            <a:r>
              <a:rPr lang="en" sz="1600">
                <a:latin typeface="Helvetica Neue"/>
                <a:ea typeface="Helvetica Neue"/>
                <a:cs typeface="Helvetica Neue"/>
                <a:sym typeface="Helvetica Neue"/>
              </a:rPr>
              <a:t>–providing </a:t>
            </a:r>
            <a:r>
              <a:rPr i="1" lang="en" sz="1600">
                <a:latin typeface="Helvetica Neue"/>
                <a:ea typeface="Helvetica Neue"/>
                <a:cs typeface="Helvetica Neue"/>
                <a:sym typeface="Helvetica Neue"/>
              </a:rPr>
              <a:t>alternative options </a:t>
            </a:r>
            <a:r>
              <a:rPr lang="en" sz="1600">
                <a:latin typeface="Helvetica Neue"/>
                <a:ea typeface="Helvetica Neue"/>
                <a:cs typeface="Helvetica Neue"/>
                <a:sym typeface="Helvetica Neue"/>
              </a:rPr>
              <a:t>for everyone to experience content</a:t>
            </a:r>
            <a:endParaRPr sz="1600">
              <a:latin typeface="Helvetica Neue"/>
              <a:ea typeface="Helvetica Neue"/>
              <a:cs typeface="Helvetica Neue"/>
              <a:sym typeface="Helvetica Neue"/>
            </a:endParaRPr>
          </a:p>
        </p:txBody>
      </p:sp>
      <p:sp>
        <p:nvSpPr>
          <p:cNvPr id="67" name="Google Shape;67;p14"/>
          <p:cNvSpPr txBox="1"/>
          <p:nvPr/>
        </p:nvSpPr>
        <p:spPr>
          <a:xfrm>
            <a:off x="282850" y="3343175"/>
            <a:ext cx="1209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Helvetica Neue"/>
                <a:ea typeface="Helvetica Neue"/>
                <a:cs typeface="Helvetica Neue"/>
                <a:sym typeface="Helvetica Neue"/>
              </a:rPr>
              <a:t>Problem</a:t>
            </a:r>
            <a:endParaRPr b="1" sz="1800">
              <a:latin typeface="Helvetica Neue"/>
              <a:ea typeface="Helvetica Neue"/>
              <a:cs typeface="Helvetica Neue"/>
              <a:sym typeface="Helvetica Neue"/>
            </a:endParaRPr>
          </a:p>
        </p:txBody>
      </p:sp>
      <p:sp>
        <p:nvSpPr>
          <p:cNvPr id="68" name="Google Shape;68;p14"/>
          <p:cNvSpPr txBox="1"/>
          <p:nvPr/>
        </p:nvSpPr>
        <p:spPr>
          <a:xfrm>
            <a:off x="4185850" y="3343175"/>
            <a:ext cx="1209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Helvetica Neue"/>
                <a:ea typeface="Helvetica Neue"/>
                <a:cs typeface="Helvetica Neue"/>
                <a:sym typeface="Helvetica Neue"/>
              </a:rPr>
              <a:t>Solution</a:t>
            </a:r>
            <a:endParaRPr b="1" sz="1800">
              <a:latin typeface="Helvetica Neue"/>
              <a:ea typeface="Helvetica Neue"/>
              <a:cs typeface="Helvetica Neue"/>
              <a:sym typeface="Helvetica Neue"/>
            </a:endParaRPr>
          </a:p>
        </p:txBody>
      </p:sp>
      <p:pic>
        <p:nvPicPr>
          <p:cNvPr id="69" name="Google Shape;69;p14"/>
          <p:cNvPicPr preferRelativeResize="0"/>
          <p:nvPr/>
        </p:nvPicPr>
        <p:blipFill>
          <a:blip r:embed="rId4">
            <a:alphaModFix/>
          </a:blip>
          <a:stretch>
            <a:fillRect/>
          </a:stretch>
        </p:blipFill>
        <p:spPr>
          <a:xfrm>
            <a:off x="432550" y="695787"/>
            <a:ext cx="1337974" cy="17863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373" name="Shape 373"/>
        <p:cNvGrpSpPr/>
        <p:nvPr/>
      </p:nvGrpSpPr>
      <p:grpSpPr>
        <a:xfrm>
          <a:off x="0" y="0"/>
          <a:ext cx="0" cy="0"/>
          <a:chOff x="0" y="0"/>
          <a:chExt cx="0" cy="0"/>
        </a:xfrm>
      </p:grpSpPr>
      <p:sp>
        <p:nvSpPr>
          <p:cNvPr id="374" name="Google Shape;374;p32"/>
          <p:cNvSpPr txBox="1"/>
          <p:nvPr/>
        </p:nvSpPr>
        <p:spPr>
          <a:xfrm>
            <a:off x="229631" y="218927"/>
            <a:ext cx="68007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Prototype Overview</a:t>
            </a:r>
            <a:endParaRPr sz="2400">
              <a:latin typeface="Helvetica Neue"/>
              <a:ea typeface="Helvetica Neue"/>
              <a:cs typeface="Helvetica Neue"/>
              <a:sym typeface="Helvetica Neue"/>
            </a:endParaRPr>
          </a:p>
        </p:txBody>
      </p:sp>
      <p:sp>
        <p:nvSpPr>
          <p:cNvPr id="375" name="Google Shape;375;p32"/>
          <p:cNvSpPr txBox="1"/>
          <p:nvPr/>
        </p:nvSpPr>
        <p:spPr>
          <a:xfrm>
            <a:off x="292950" y="1009275"/>
            <a:ext cx="5984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Hard-coded Features</a:t>
            </a:r>
            <a:endParaRPr b="1" sz="1800"/>
          </a:p>
        </p:txBody>
      </p:sp>
      <p:sp>
        <p:nvSpPr>
          <p:cNvPr id="376" name="Google Shape;376;p32"/>
          <p:cNvSpPr txBox="1"/>
          <p:nvPr/>
        </p:nvSpPr>
        <p:spPr>
          <a:xfrm>
            <a:off x="292950" y="1608825"/>
            <a:ext cx="5984700" cy="20241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As there is no user content nor a database, all user and post related content is hardcoded.</a:t>
            </a:r>
            <a:endParaRPr>
              <a:solidFill>
                <a:schemeClr val="dk1"/>
              </a:solidFill>
              <a:latin typeface="Helvetica Neue"/>
              <a:ea typeface="Helvetica Neue"/>
              <a:cs typeface="Helvetica Neue"/>
              <a:sym typeface="Helvetica Neue"/>
            </a:endParaRPr>
          </a:p>
          <a:p>
            <a:pPr indent="-317500" lvl="0" marL="457200" rtl="0" algn="l">
              <a:lnSpc>
                <a:spcPct val="115000"/>
              </a:lnSpc>
              <a:spcBef>
                <a:spcPts val="100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The explore audio section and recommendations of audio/drawing are also hardcoded as we are limited in time and scope.</a:t>
            </a:r>
            <a:endParaRPr>
              <a:solidFill>
                <a:schemeClr val="dk1"/>
              </a:solidFill>
              <a:latin typeface="Helvetica Neue"/>
              <a:ea typeface="Helvetica Neue"/>
              <a:cs typeface="Helvetica Neue"/>
              <a:sym typeface="Helvetica Neue"/>
            </a:endParaRPr>
          </a:p>
          <a:p>
            <a:pPr indent="-317500" lvl="0" marL="457200" rtl="0" algn="l">
              <a:lnSpc>
                <a:spcPct val="115000"/>
              </a:lnSpc>
              <a:spcBef>
                <a:spcPts val="100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Typing in information is hardcoded (captions, titles, clarifications)</a:t>
            </a:r>
            <a:endParaRPr>
              <a:latin typeface="Helvetica Neue"/>
              <a:ea typeface="Helvetica Neue"/>
              <a:cs typeface="Helvetica Neue"/>
              <a:sym typeface="Helvetica Neue"/>
            </a:endParaRPr>
          </a:p>
          <a:p>
            <a:pPr indent="0" lvl="0" marL="0" rtl="0" algn="l">
              <a:spcBef>
                <a:spcPts val="1000"/>
              </a:spcBef>
              <a:spcAft>
                <a:spcPts val="1000"/>
              </a:spcAft>
              <a:buNone/>
            </a:pPr>
            <a:r>
              <a:t/>
            </a:r>
            <a:endParaRPr>
              <a:latin typeface="Helvetica Neue"/>
              <a:ea typeface="Helvetica Neue"/>
              <a:cs typeface="Helvetica Neue"/>
              <a:sym typeface="Helvetica Neue"/>
            </a:endParaRPr>
          </a:p>
        </p:txBody>
      </p:sp>
      <p:sp>
        <p:nvSpPr>
          <p:cNvPr id="377" name="Google Shape;377;p32"/>
          <p:cNvSpPr/>
          <p:nvPr/>
        </p:nvSpPr>
        <p:spPr>
          <a:xfrm>
            <a:off x="-133350" y="-152400"/>
            <a:ext cx="1543200" cy="342900"/>
          </a:xfrm>
          <a:prstGeom prst="rect">
            <a:avLst/>
          </a:prstGeom>
          <a:solidFill>
            <a:srgbClr val="4D8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8" name="Google Shape;378;p32"/>
          <p:cNvPicPr preferRelativeResize="0"/>
          <p:nvPr/>
        </p:nvPicPr>
        <p:blipFill>
          <a:blip r:embed="rId3">
            <a:alphaModFix/>
          </a:blip>
          <a:stretch>
            <a:fillRect/>
          </a:stretch>
        </p:blipFill>
        <p:spPr>
          <a:xfrm>
            <a:off x="6667231" y="614463"/>
            <a:ext cx="1808870" cy="3914580"/>
          </a:xfrm>
          <a:prstGeom prst="rect">
            <a:avLst/>
          </a:prstGeom>
          <a:noFill/>
          <a:ln>
            <a:noFill/>
          </a:ln>
          <a:effectLst>
            <a:outerShdw blurRad="57150" rotWithShape="0" algn="bl" dir="5400000" dist="19050">
              <a:srgbClr val="000000">
                <a:alpha val="50000"/>
              </a:srgbClr>
            </a:outerShdw>
          </a:effectLst>
        </p:spPr>
      </p:pic>
      <p:sp>
        <p:nvSpPr>
          <p:cNvPr id="379" name="Google Shape;379;p32"/>
          <p:cNvSpPr txBox="1"/>
          <p:nvPr/>
        </p:nvSpPr>
        <p:spPr>
          <a:xfrm>
            <a:off x="2535550" y="3697750"/>
            <a:ext cx="2913900" cy="831300"/>
          </a:xfrm>
          <a:prstGeom prst="rect">
            <a:avLst/>
          </a:prstGeom>
          <a:solidFill>
            <a:srgbClr val="FCFBF2"/>
          </a:solidFill>
          <a:ln cap="flat" cmpd="sng" w="9525">
            <a:solidFill>
              <a:srgbClr val="4D84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Helvetica Neue"/>
                <a:ea typeface="Helvetica Neue"/>
                <a:cs typeface="Helvetica Neue"/>
                <a:sym typeface="Helvetica Neue"/>
              </a:rPr>
              <a:t>Typing pulls up this keyboard, but nothing typed is actually recorded</a:t>
            </a:r>
            <a:endParaRPr>
              <a:solidFill>
                <a:schemeClr val="dk1"/>
              </a:solidFill>
              <a:latin typeface="Helvetica Neue"/>
              <a:ea typeface="Helvetica Neue"/>
              <a:cs typeface="Helvetica Neue"/>
              <a:sym typeface="Helvetica Neue"/>
            </a:endParaRPr>
          </a:p>
        </p:txBody>
      </p:sp>
      <p:cxnSp>
        <p:nvCxnSpPr>
          <p:cNvPr id="380" name="Google Shape;380;p32"/>
          <p:cNvCxnSpPr/>
          <p:nvPr/>
        </p:nvCxnSpPr>
        <p:spPr>
          <a:xfrm flipH="1" rot="10800000">
            <a:off x="5449450" y="3657550"/>
            <a:ext cx="1338000" cy="348000"/>
          </a:xfrm>
          <a:prstGeom prst="straightConnector1">
            <a:avLst/>
          </a:prstGeom>
          <a:noFill/>
          <a:ln cap="flat" cmpd="sng" w="19050">
            <a:solidFill>
              <a:srgbClr val="4D84FF"/>
            </a:solidFill>
            <a:prstDash val="solid"/>
            <a:round/>
            <a:headEnd len="med" w="med" type="none"/>
            <a:tailEnd len="med" w="med" type="triangl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84" name="Shape 384"/>
        <p:cNvGrpSpPr/>
        <p:nvPr/>
      </p:nvGrpSpPr>
      <p:grpSpPr>
        <a:xfrm>
          <a:off x="0" y="0"/>
          <a:ext cx="0" cy="0"/>
          <a:chOff x="0" y="0"/>
          <a:chExt cx="0" cy="0"/>
        </a:xfrm>
      </p:grpSpPr>
      <p:sp>
        <p:nvSpPr>
          <p:cNvPr id="385" name="Google Shape;385;p33"/>
          <p:cNvSpPr txBox="1"/>
          <p:nvPr/>
        </p:nvSpPr>
        <p:spPr>
          <a:xfrm>
            <a:off x="137825" y="81350"/>
            <a:ext cx="72246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5000">
                <a:solidFill>
                  <a:srgbClr val="FCF8DE"/>
                </a:solidFill>
                <a:latin typeface="Helvetica Neue"/>
                <a:ea typeface="Helvetica Neue"/>
                <a:cs typeface="Helvetica Neue"/>
                <a:sym typeface="Helvetica Neue"/>
              </a:rPr>
              <a:t>PROTOTYPE LINK</a:t>
            </a:r>
            <a:endParaRPr b="1" sz="5000">
              <a:solidFill>
                <a:srgbClr val="FCF8DE"/>
              </a:solidFill>
              <a:latin typeface="Helvetica Neue"/>
              <a:ea typeface="Helvetica Neue"/>
              <a:cs typeface="Helvetica Neue"/>
              <a:sym typeface="Helvetica Neue"/>
            </a:endParaRPr>
          </a:p>
        </p:txBody>
      </p:sp>
      <p:cxnSp>
        <p:nvCxnSpPr>
          <p:cNvPr id="386" name="Google Shape;386;p33"/>
          <p:cNvCxnSpPr/>
          <p:nvPr/>
        </p:nvCxnSpPr>
        <p:spPr>
          <a:xfrm>
            <a:off x="-322025" y="1035650"/>
            <a:ext cx="3281100" cy="0"/>
          </a:xfrm>
          <a:prstGeom prst="straightConnector1">
            <a:avLst/>
          </a:prstGeom>
          <a:noFill/>
          <a:ln cap="flat" cmpd="sng" w="9525">
            <a:solidFill>
              <a:srgbClr val="FCF8DE"/>
            </a:solidFill>
            <a:prstDash val="solid"/>
            <a:round/>
            <a:headEnd len="med" w="med" type="none"/>
            <a:tailEnd len="med" w="med" type="none"/>
          </a:ln>
        </p:spPr>
      </p:cxnSp>
      <p:sp>
        <p:nvSpPr>
          <p:cNvPr id="387" name="Google Shape;387;p33"/>
          <p:cNvSpPr/>
          <p:nvPr/>
        </p:nvSpPr>
        <p:spPr>
          <a:xfrm>
            <a:off x="512850" y="2571750"/>
            <a:ext cx="8118300" cy="105900"/>
          </a:xfrm>
          <a:prstGeom prst="rect">
            <a:avLst/>
          </a:prstGeom>
          <a:solidFill>
            <a:srgbClr val="FCF8D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33"/>
          <p:cNvSpPr/>
          <p:nvPr/>
        </p:nvSpPr>
        <p:spPr>
          <a:xfrm>
            <a:off x="512850" y="2677650"/>
            <a:ext cx="8118300" cy="8958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33"/>
          <p:cNvSpPr txBox="1"/>
          <p:nvPr/>
        </p:nvSpPr>
        <p:spPr>
          <a:xfrm>
            <a:off x="724050" y="2822200"/>
            <a:ext cx="7695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u="sng">
                <a:solidFill>
                  <a:srgbClr val="FCF8DE"/>
                </a:solidFill>
                <a:latin typeface="Lora"/>
                <a:ea typeface="Lora"/>
                <a:cs typeface="Lora"/>
                <a:sym typeface="Lora"/>
                <a:hlinkClick r:id="rId3">
                  <a:extLst>
                    <a:ext uri="{A12FA001-AC4F-418D-AE19-62706E023703}">
                      <ahyp:hlinkClr val="tx"/>
                    </a:ext>
                  </a:extLst>
                </a:hlinkClick>
              </a:rPr>
              <a:t>MEDIUM FIDELITY PROTOTYPE</a:t>
            </a:r>
            <a:endParaRPr>
              <a:solidFill>
                <a:srgbClr val="FCF8DE"/>
              </a:solidFill>
              <a:latin typeface="Lora"/>
              <a:ea typeface="Lora"/>
              <a:cs typeface="Lora"/>
              <a:sym typeface="Lor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393" name="Shape 393"/>
        <p:cNvGrpSpPr/>
        <p:nvPr/>
      </p:nvGrpSpPr>
      <p:grpSpPr>
        <a:xfrm>
          <a:off x="0" y="0"/>
          <a:ext cx="0" cy="0"/>
          <a:chOff x="0" y="0"/>
          <a:chExt cx="0" cy="0"/>
        </a:xfrm>
      </p:grpSpPr>
      <p:sp>
        <p:nvSpPr>
          <p:cNvPr id="394" name="Google Shape;394;p34"/>
          <p:cNvSpPr txBox="1"/>
          <p:nvPr/>
        </p:nvSpPr>
        <p:spPr>
          <a:xfrm>
            <a:off x="229631" y="218927"/>
            <a:ext cx="68007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APPENDIX</a:t>
            </a:r>
            <a:endParaRPr sz="2400">
              <a:latin typeface="Helvetica Neue"/>
              <a:ea typeface="Helvetica Neue"/>
              <a:cs typeface="Helvetica Neue"/>
              <a:sym typeface="Helvetica Neue"/>
            </a:endParaRPr>
          </a:p>
        </p:txBody>
      </p:sp>
      <p:sp>
        <p:nvSpPr>
          <p:cNvPr id="395" name="Google Shape;395;p34"/>
          <p:cNvSpPr/>
          <p:nvPr/>
        </p:nvSpPr>
        <p:spPr>
          <a:xfrm>
            <a:off x="-133350" y="-152400"/>
            <a:ext cx="1543200" cy="342900"/>
          </a:xfrm>
          <a:prstGeom prst="rect">
            <a:avLst/>
          </a:prstGeom>
          <a:solidFill>
            <a:srgbClr val="4D8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6" name="Google Shape;396;p34"/>
          <p:cNvPicPr preferRelativeResize="0"/>
          <p:nvPr/>
        </p:nvPicPr>
        <p:blipFill>
          <a:blip r:embed="rId3">
            <a:alphaModFix/>
          </a:blip>
          <a:stretch>
            <a:fillRect/>
          </a:stretch>
        </p:blipFill>
        <p:spPr>
          <a:xfrm>
            <a:off x="2400525" y="1023827"/>
            <a:ext cx="4342949" cy="3967273"/>
          </a:xfrm>
          <a:prstGeom prst="rect">
            <a:avLst/>
          </a:prstGeom>
          <a:noFill/>
          <a:ln>
            <a:noFill/>
          </a:ln>
        </p:spPr>
      </p:pic>
      <p:sp>
        <p:nvSpPr>
          <p:cNvPr id="397" name="Google Shape;397;p34"/>
          <p:cNvSpPr txBox="1"/>
          <p:nvPr/>
        </p:nvSpPr>
        <p:spPr>
          <a:xfrm>
            <a:off x="335100" y="2807363"/>
            <a:ext cx="1790400" cy="400200"/>
          </a:xfrm>
          <a:prstGeom prst="rect">
            <a:avLst/>
          </a:prstGeom>
          <a:solidFill>
            <a:srgbClr val="FCFBF2"/>
          </a:solidFill>
          <a:ln cap="flat" cmpd="sng" w="9525">
            <a:solidFill>
              <a:srgbClr val="4D84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Helvetica Neue"/>
                <a:ea typeface="Helvetica Neue"/>
                <a:cs typeface="Helvetica Neue"/>
                <a:sym typeface="Helvetica Neue"/>
              </a:rPr>
              <a:t>Post Flow</a:t>
            </a:r>
            <a:endParaRPr>
              <a:solidFill>
                <a:schemeClr val="dk1"/>
              </a:solidFill>
              <a:latin typeface="Helvetica Neue"/>
              <a:ea typeface="Helvetica Neue"/>
              <a:cs typeface="Helvetica Neue"/>
              <a:sym typeface="Helvetica Neue"/>
            </a:endParaRPr>
          </a:p>
        </p:txBody>
      </p:sp>
      <p:sp>
        <p:nvSpPr>
          <p:cNvPr id="398" name="Google Shape;398;p34"/>
          <p:cNvSpPr txBox="1"/>
          <p:nvPr/>
        </p:nvSpPr>
        <p:spPr>
          <a:xfrm>
            <a:off x="335100" y="1459613"/>
            <a:ext cx="1790400" cy="400200"/>
          </a:xfrm>
          <a:prstGeom prst="rect">
            <a:avLst/>
          </a:prstGeom>
          <a:solidFill>
            <a:srgbClr val="FCFBF2"/>
          </a:solidFill>
          <a:ln cap="flat" cmpd="sng" w="9525">
            <a:solidFill>
              <a:srgbClr val="4D84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Helvetica Neue"/>
                <a:ea typeface="Helvetica Neue"/>
                <a:cs typeface="Helvetica Neue"/>
                <a:sym typeface="Helvetica Neue"/>
              </a:rPr>
              <a:t>Onboarding Flow</a:t>
            </a:r>
            <a:endParaRPr>
              <a:solidFill>
                <a:schemeClr val="dk1"/>
              </a:solidFill>
              <a:latin typeface="Helvetica Neue"/>
              <a:ea typeface="Helvetica Neue"/>
              <a:cs typeface="Helvetica Neue"/>
              <a:sym typeface="Helvetica Neue"/>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402" name="Shape 402"/>
        <p:cNvGrpSpPr/>
        <p:nvPr/>
      </p:nvGrpSpPr>
      <p:grpSpPr>
        <a:xfrm>
          <a:off x="0" y="0"/>
          <a:ext cx="0" cy="0"/>
          <a:chOff x="0" y="0"/>
          <a:chExt cx="0" cy="0"/>
        </a:xfrm>
      </p:grpSpPr>
      <p:sp>
        <p:nvSpPr>
          <p:cNvPr id="403" name="Google Shape;403;p35"/>
          <p:cNvSpPr txBox="1"/>
          <p:nvPr/>
        </p:nvSpPr>
        <p:spPr>
          <a:xfrm>
            <a:off x="229631" y="218927"/>
            <a:ext cx="68007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APPENDIX</a:t>
            </a:r>
            <a:endParaRPr sz="2400">
              <a:latin typeface="Helvetica Neue"/>
              <a:ea typeface="Helvetica Neue"/>
              <a:cs typeface="Helvetica Neue"/>
              <a:sym typeface="Helvetica Neue"/>
            </a:endParaRPr>
          </a:p>
        </p:txBody>
      </p:sp>
      <p:sp>
        <p:nvSpPr>
          <p:cNvPr id="404" name="Google Shape;404;p35"/>
          <p:cNvSpPr/>
          <p:nvPr/>
        </p:nvSpPr>
        <p:spPr>
          <a:xfrm>
            <a:off x="-133350" y="-152400"/>
            <a:ext cx="1543200" cy="342900"/>
          </a:xfrm>
          <a:prstGeom prst="rect">
            <a:avLst/>
          </a:prstGeom>
          <a:solidFill>
            <a:srgbClr val="4D8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5" name="Google Shape;405;p35"/>
          <p:cNvPicPr preferRelativeResize="0"/>
          <p:nvPr/>
        </p:nvPicPr>
        <p:blipFill>
          <a:blip r:embed="rId3">
            <a:alphaModFix/>
          </a:blip>
          <a:stretch>
            <a:fillRect/>
          </a:stretch>
        </p:blipFill>
        <p:spPr>
          <a:xfrm>
            <a:off x="1332954" y="1023827"/>
            <a:ext cx="6478092" cy="3967273"/>
          </a:xfrm>
          <a:prstGeom prst="rect">
            <a:avLst/>
          </a:prstGeom>
          <a:noFill/>
          <a:ln>
            <a:noFill/>
          </a:ln>
        </p:spPr>
      </p:pic>
      <p:sp>
        <p:nvSpPr>
          <p:cNvPr id="406" name="Google Shape;406;p35"/>
          <p:cNvSpPr txBox="1"/>
          <p:nvPr/>
        </p:nvSpPr>
        <p:spPr>
          <a:xfrm>
            <a:off x="127750" y="1511438"/>
            <a:ext cx="1790400" cy="400200"/>
          </a:xfrm>
          <a:prstGeom prst="rect">
            <a:avLst/>
          </a:prstGeom>
          <a:solidFill>
            <a:srgbClr val="FCFBF2"/>
          </a:solidFill>
          <a:ln cap="flat" cmpd="sng" w="9525">
            <a:solidFill>
              <a:srgbClr val="4D84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Helvetica Neue"/>
                <a:ea typeface="Helvetica Neue"/>
                <a:cs typeface="Helvetica Neue"/>
                <a:sym typeface="Helvetica Neue"/>
              </a:rPr>
              <a:t>Create Post</a:t>
            </a:r>
            <a:r>
              <a:rPr lang="en">
                <a:solidFill>
                  <a:schemeClr val="dk1"/>
                </a:solidFill>
                <a:latin typeface="Helvetica Neue"/>
                <a:ea typeface="Helvetica Neue"/>
                <a:cs typeface="Helvetica Neue"/>
                <a:sym typeface="Helvetica Neue"/>
              </a:rPr>
              <a:t> Flow</a:t>
            </a:r>
            <a:endParaRPr>
              <a:solidFill>
                <a:schemeClr val="dk1"/>
              </a:solidFill>
              <a:latin typeface="Helvetica Neue"/>
              <a:ea typeface="Helvetica Neue"/>
              <a:cs typeface="Helvetica Neue"/>
              <a:sym typeface="Helvetica Neue"/>
            </a:endParaRPr>
          </a:p>
        </p:txBody>
      </p:sp>
      <p:cxnSp>
        <p:nvCxnSpPr>
          <p:cNvPr id="407" name="Google Shape;407;p35"/>
          <p:cNvCxnSpPr/>
          <p:nvPr/>
        </p:nvCxnSpPr>
        <p:spPr>
          <a:xfrm flipH="1" rot="-5400000">
            <a:off x="1161150" y="1783175"/>
            <a:ext cx="2840700" cy="1223400"/>
          </a:xfrm>
          <a:prstGeom prst="bentConnector3">
            <a:avLst>
              <a:gd fmla="val 50000" name="adj1"/>
            </a:avLst>
          </a:prstGeom>
          <a:noFill/>
          <a:ln cap="flat" cmpd="sng" w="9525">
            <a:solidFill>
              <a:schemeClr val="accent1"/>
            </a:solidFill>
            <a:prstDash val="solid"/>
            <a:round/>
            <a:headEnd len="med" w="med" type="none"/>
            <a:tailEnd len="med" w="med" type="none"/>
          </a:ln>
        </p:spPr>
      </p:cxnSp>
      <p:cxnSp>
        <p:nvCxnSpPr>
          <p:cNvPr id="408" name="Google Shape;408;p35"/>
          <p:cNvCxnSpPr/>
          <p:nvPr/>
        </p:nvCxnSpPr>
        <p:spPr>
          <a:xfrm>
            <a:off x="3203500" y="3825550"/>
            <a:ext cx="4686000" cy="0"/>
          </a:xfrm>
          <a:prstGeom prst="straightConnector1">
            <a:avLst/>
          </a:prstGeom>
          <a:noFill/>
          <a:ln cap="flat" cmpd="sng" w="9525">
            <a:solidFill>
              <a:schemeClr val="accent1"/>
            </a:solidFill>
            <a:prstDash val="solid"/>
            <a:round/>
            <a:headEnd len="med" w="med" type="none"/>
            <a:tailEnd len="med" w="med" type="none"/>
          </a:ln>
        </p:spPr>
      </p:cxnSp>
      <p:cxnSp>
        <p:nvCxnSpPr>
          <p:cNvPr id="409" name="Google Shape;409;p35"/>
          <p:cNvCxnSpPr/>
          <p:nvPr/>
        </p:nvCxnSpPr>
        <p:spPr>
          <a:xfrm>
            <a:off x="1980175" y="984900"/>
            <a:ext cx="5940600" cy="0"/>
          </a:xfrm>
          <a:prstGeom prst="straightConnector1">
            <a:avLst/>
          </a:prstGeom>
          <a:noFill/>
          <a:ln cap="flat" cmpd="sng" w="9525">
            <a:solidFill>
              <a:schemeClr val="accent1"/>
            </a:solidFill>
            <a:prstDash val="solid"/>
            <a:round/>
            <a:headEnd len="med" w="med" type="none"/>
            <a:tailEnd len="med" w="med" type="none"/>
          </a:ln>
        </p:spPr>
      </p:cxnSp>
      <p:cxnSp>
        <p:nvCxnSpPr>
          <p:cNvPr id="410" name="Google Shape;410;p35"/>
          <p:cNvCxnSpPr/>
          <p:nvPr/>
        </p:nvCxnSpPr>
        <p:spPr>
          <a:xfrm>
            <a:off x="7941400" y="995275"/>
            <a:ext cx="0" cy="2840700"/>
          </a:xfrm>
          <a:prstGeom prst="straightConnector1">
            <a:avLst/>
          </a:prstGeom>
          <a:noFill/>
          <a:ln cap="flat" cmpd="sng" w="9525">
            <a:solidFill>
              <a:schemeClr val="accent1"/>
            </a:solidFill>
            <a:prstDash val="solid"/>
            <a:round/>
            <a:headEnd len="med" w="med" type="none"/>
            <a:tailEnd len="med" w="med" type="none"/>
          </a:ln>
        </p:spPr>
      </p:cxnSp>
      <p:sp>
        <p:nvSpPr>
          <p:cNvPr id="411" name="Google Shape;411;p35"/>
          <p:cNvSpPr txBox="1"/>
          <p:nvPr/>
        </p:nvSpPr>
        <p:spPr>
          <a:xfrm>
            <a:off x="75925" y="2890300"/>
            <a:ext cx="1333800" cy="400200"/>
          </a:xfrm>
          <a:prstGeom prst="rect">
            <a:avLst/>
          </a:prstGeom>
          <a:solidFill>
            <a:srgbClr val="FCFBF2"/>
          </a:solidFill>
          <a:ln cap="flat" cmpd="sng" w="9525">
            <a:solidFill>
              <a:srgbClr val="FF452E"/>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Helvetica Neue"/>
                <a:ea typeface="Helvetica Neue"/>
                <a:cs typeface="Helvetica Neue"/>
                <a:sym typeface="Helvetica Neue"/>
              </a:rPr>
              <a:t>Explore</a:t>
            </a:r>
            <a:r>
              <a:rPr lang="en">
                <a:solidFill>
                  <a:schemeClr val="dk1"/>
                </a:solidFill>
                <a:latin typeface="Helvetica Neue"/>
                <a:ea typeface="Helvetica Neue"/>
                <a:cs typeface="Helvetica Neue"/>
                <a:sym typeface="Helvetica Neue"/>
              </a:rPr>
              <a:t> Flow</a:t>
            </a:r>
            <a:endParaRPr>
              <a:solidFill>
                <a:schemeClr val="dk1"/>
              </a:solidFill>
              <a:latin typeface="Helvetica Neue"/>
              <a:ea typeface="Helvetica Neue"/>
              <a:cs typeface="Helvetica Neue"/>
              <a:sym typeface="Helvetica Neue"/>
            </a:endParaRPr>
          </a:p>
        </p:txBody>
      </p:sp>
      <p:sp>
        <p:nvSpPr>
          <p:cNvPr id="412" name="Google Shape;412;p35"/>
          <p:cNvSpPr/>
          <p:nvPr/>
        </p:nvSpPr>
        <p:spPr>
          <a:xfrm>
            <a:off x="1472175" y="2488175"/>
            <a:ext cx="1658700" cy="1212900"/>
          </a:xfrm>
          <a:prstGeom prst="rect">
            <a:avLst/>
          </a:prstGeom>
          <a:noFill/>
          <a:ln cap="flat" cmpd="sng" w="9525">
            <a:solidFill>
              <a:srgbClr val="FF452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35"/>
          <p:cNvSpPr txBox="1"/>
          <p:nvPr/>
        </p:nvSpPr>
        <p:spPr>
          <a:xfrm>
            <a:off x="75925" y="4269150"/>
            <a:ext cx="1333800" cy="400200"/>
          </a:xfrm>
          <a:prstGeom prst="rect">
            <a:avLst/>
          </a:prstGeom>
          <a:solidFill>
            <a:srgbClr val="FCFBF2"/>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Helvetica Neue"/>
                <a:ea typeface="Helvetica Neue"/>
                <a:cs typeface="Helvetica Neue"/>
                <a:sym typeface="Helvetica Neue"/>
              </a:rPr>
              <a:t>Profile page</a:t>
            </a:r>
            <a:endParaRPr>
              <a:solidFill>
                <a:schemeClr val="dk1"/>
              </a:solidFill>
              <a:latin typeface="Helvetica Neue"/>
              <a:ea typeface="Helvetica Neue"/>
              <a:cs typeface="Helvetica Neue"/>
              <a:sym typeface="Helvetica Neue"/>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417" name="Shape 417"/>
        <p:cNvGrpSpPr/>
        <p:nvPr/>
      </p:nvGrpSpPr>
      <p:grpSpPr>
        <a:xfrm>
          <a:off x="0" y="0"/>
          <a:ext cx="0" cy="0"/>
          <a:chOff x="0" y="0"/>
          <a:chExt cx="0" cy="0"/>
        </a:xfrm>
      </p:grpSpPr>
      <p:sp>
        <p:nvSpPr>
          <p:cNvPr id="418" name="Google Shape;418;p36"/>
          <p:cNvSpPr txBox="1"/>
          <p:nvPr/>
        </p:nvSpPr>
        <p:spPr>
          <a:xfrm>
            <a:off x="229631" y="218927"/>
            <a:ext cx="68007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APPENDIX</a:t>
            </a:r>
            <a:endParaRPr sz="2400">
              <a:latin typeface="Helvetica Neue"/>
              <a:ea typeface="Helvetica Neue"/>
              <a:cs typeface="Helvetica Neue"/>
              <a:sym typeface="Helvetica Neue"/>
            </a:endParaRPr>
          </a:p>
        </p:txBody>
      </p:sp>
      <p:sp>
        <p:nvSpPr>
          <p:cNvPr id="419" name="Google Shape;419;p36"/>
          <p:cNvSpPr/>
          <p:nvPr/>
        </p:nvSpPr>
        <p:spPr>
          <a:xfrm>
            <a:off x="-133350" y="-152400"/>
            <a:ext cx="1543200" cy="342900"/>
          </a:xfrm>
          <a:prstGeom prst="rect">
            <a:avLst/>
          </a:prstGeom>
          <a:solidFill>
            <a:srgbClr val="4D8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0" name="Google Shape;420;p36"/>
          <p:cNvPicPr preferRelativeResize="0"/>
          <p:nvPr/>
        </p:nvPicPr>
        <p:blipFill>
          <a:blip r:embed="rId3">
            <a:alphaModFix/>
          </a:blip>
          <a:stretch>
            <a:fillRect/>
          </a:stretch>
        </p:blipFill>
        <p:spPr>
          <a:xfrm>
            <a:off x="2454381" y="871422"/>
            <a:ext cx="4235238" cy="4021676"/>
          </a:xfrm>
          <a:prstGeom prst="rect">
            <a:avLst/>
          </a:prstGeom>
          <a:noFill/>
          <a:ln>
            <a:noFill/>
          </a:ln>
        </p:spPr>
      </p:pic>
      <p:sp>
        <p:nvSpPr>
          <p:cNvPr id="421" name="Google Shape;421;p36"/>
          <p:cNvSpPr txBox="1"/>
          <p:nvPr/>
        </p:nvSpPr>
        <p:spPr>
          <a:xfrm>
            <a:off x="60975" y="1562075"/>
            <a:ext cx="2393400" cy="615600"/>
          </a:xfrm>
          <a:prstGeom prst="rect">
            <a:avLst/>
          </a:prstGeom>
          <a:solidFill>
            <a:srgbClr val="FCFBF2"/>
          </a:solidFill>
          <a:ln cap="flat" cmpd="sng" w="9525">
            <a:solidFill>
              <a:srgbClr val="4D84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Helvetica Neue"/>
                <a:ea typeface="Helvetica Neue"/>
                <a:cs typeface="Helvetica Neue"/>
                <a:sym typeface="Helvetica Neue"/>
              </a:rPr>
              <a:t>Creating Interpretation Flow</a:t>
            </a:r>
            <a:endParaRPr>
              <a:solidFill>
                <a:schemeClr val="dk1"/>
              </a:solidFill>
              <a:latin typeface="Helvetica Neue"/>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73" name="Shape 73"/>
        <p:cNvGrpSpPr/>
        <p:nvPr/>
      </p:nvGrpSpPr>
      <p:grpSpPr>
        <a:xfrm>
          <a:off x="0" y="0"/>
          <a:ext cx="0" cy="0"/>
          <a:chOff x="0" y="0"/>
          <a:chExt cx="0" cy="0"/>
        </a:xfrm>
      </p:grpSpPr>
      <p:sp>
        <p:nvSpPr>
          <p:cNvPr id="74" name="Google Shape;74;p15"/>
          <p:cNvSpPr txBox="1"/>
          <p:nvPr/>
        </p:nvSpPr>
        <p:spPr>
          <a:xfrm>
            <a:off x="229631" y="218927"/>
            <a:ext cx="6800700" cy="6771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4000">
                <a:latin typeface="Helvetica Neue"/>
                <a:ea typeface="Helvetica Neue"/>
                <a:cs typeface="Helvetica Neue"/>
                <a:sym typeface="Helvetica Neue"/>
              </a:rPr>
              <a:t>VALUES ENCODED</a:t>
            </a:r>
            <a:endParaRPr sz="4000">
              <a:latin typeface="Helvetica Neue"/>
              <a:ea typeface="Helvetica Neue"/>
              <a:cs typeface="Helvetica Neue"/>
              <a:sym typeface="Helvetica Neue"/>
            </a:endParaRPr>
          </a:p>
        </p:txBody>
      </p:sp>
      <p:sp>
        <p:nvSpPr>
          <p:cNvPr id="75" name="Google Shape;75;p15"/>
          <p:cNvSpPr txBox="1"/>
          <p:nvPr/>
        </p:nvSpPr>
        <p:spPr>
          <a:xfrm>
            <a:off x="1666725" y="2537888"/>
            <a:ext cx="36063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Including captions on all content and allowing posters to edit incorrect captions.</a:t>
            </a:r>
            <a:endParaRPr>
              <a:latin typeface="Helvetica Neue"/>
              <a:ea typeface="Helvetica Neue"/>
              <a:cs typeface="Helvetica Neue"/>
              <a:sym typeface="Helvetica Neue"/>
            </a:endParaRPr>
          </a:p>
        </p:txBody>
      </p:sp>
      <p:sp>
        <p:nvSpPr>
          <p:cNvPr id="76" name="Google Shape;76;p15"/>
          <p:cNvSpPr txBox="1"/>
          <p:nvPr/>
        </p:nvSpPr>
        <p:spPr>
          <a:xfrm>
            <a:off x="5437225" y="2516175"/>
            <a:ext cx="36063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Drawing interpretations are up to the interpreter, and they essentially have free reign over what to create.</a:t>
            </a:r>
            <a:endParaRPr>
              <a:latin typeface="Helvetica Neue"/>
              <a:ea typeface="Helvetica Neue"/>
              <a:cs typeface="Helvetica Neue"/>
              <a:sym typeface="Helvetica Neue"/>
            </a:endParaRPr>
          </a:p>
        </p:txBody>
      </p:sp>
      <p:sp>
        <p:nvSpPr>
          <p:cNvPr id="77" name="Google Shape;77;p15"/>
          <p:cNvSpPr/>
          <p:nvPr/>
        </p:nvSpPr>
        <p:spPr>
          <a:xfrm>
            <a:off x="-133350" y="-152400"/>
            <a:ext cx="1543200" cy="342900"/>
          </a:xfrm>
          <a:prstGeom prst="rect">
            <a:avLst/>
          </a:prstGeom>
          <a:solidFill>
            <a:srgbClr val="FF45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5"/>
          <p:cNvSpPr txBox="1"/>
          <p:nvPr/>
        </p:nvSpPr>
        <p:spPr>
          <a:xfrm>
            <a:off x="229626" y="896017"/>
            <a:ext cx="1127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2000">
                <a:solidFill>
                  <a:schemeClr val="dk1"/>
                </a:solidFill>
                <a:latin typeface="Helvetica Neue"/>
                <a:ea typeface="Helvetica Neue"/>
                <a:cs typeface="Helvetica Neue"/>
                <a:sym typeface="Helvetica Neue"/>
              </a:rPr>
              <a:t>Values</a:t>
            </a:r>
            <a:endParaRPr b="1" i="1" sz="2000">
              <a:latin typeface="Helvetica Neue"/>
              <a:ea typeface="Helvetica Neue"/>
              <a:cs typeface="Helvetica Neue"/>
              <a:sym typeface="Helvetica Neue"/>
            </a:endParaRPr>
          </a:p>
        </p:txBody>
      </p:sp>
      <p:sp>
        <p:nvSpPr>
          <p:cNvPr id="79" name="Google Shape;79;p15"/>
          <p:cNvSpPr txBox="1"/>
          <p:nvPr/>
        </p:nvSpPr>
        <p:spPr>
          <a:xfrm>
            <a:off x="229625" y="2531625"/>
            <a:ext cx="14253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2000">
                <a:solidFill>
                  <a:schemeClr val="dk1"/>
                </a:solidFill>
                <a:latin typeface="Helvetica Neue"/>
                <a:ea typeface="Helvetica Neue"/>
                <a:cs typeface="Helvetica Neue"/>
                <a:sym typeface="Helvetica Neue"/>
              </a:rPr>
              <a:t>Design</a:t>
            </a:r>
            <a:endParaRPr b="1" i="1" sz="20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b="1" i="1" lang="en" sz="2000">
                <a:solidFill>
                  <a:schemeClr val="dk1"/>
                </a:solidFill>
                <a:latin typeface="Helvetica Neue"/>
                <a:ea typeface="Helvetica Neue"/>
                <a:cs typeface="Helvetica Neue"/>
                <a:sym typeface="Helvetica Neue"/>
              </a:rPr>
              <a:t>Features</a:t>
            </a:r>
            <a:endParaRPr b="1" i="1" sz="2000">
              <a:solidFill>
                <a:schemeClr val="dk1"/>
              </a:solidFill>
              <a:latin typeface="Helvetica Neue"/>
              <a:ea typeface="Helvetica Neue"/>
              <a:cs typeface="Helvetica Neue"/>
              <a:sym typeface="Helvetica Neue"/>
            </a:endParaRPr>
          </a:p>
        </p:txBody>
      </p:sp>
      <p:sp>
        <p:nvSpPr>
          <p:cNvPr id="80" name="Google Shape;80;p15"/>
          <p:cNvSpPr txBox="1"/>
          <p:nvPr/>
        </p:nvSpPr>
        <p:spPr>
          <a:xfrm>
            <a:off x="229625" y="3525825"/>
            <a:ext cx="1425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2000">
                <a:solidFill>
                  <a:schemeClr val="dk1"/>
                </a:solidFill>
                <a:latin typeface="Helvetica Neue"/>
                <a:ea typeface="Helvetica Neue"/>
                <a:cs typeface="Helvetica Neue"/>
                <a:sym typeface="Helvetica Neue"/>
              </a:rPr>
              <a:t>Conflicts</a:t>
            </a:r>
            <a:endParaRPr b="1" i="1" sz="2000">
              <a:solidFill>
                <a:schemeClr val="dk1"/>
              </a:solidFill>
              <a:latin typeface="Helvetica Neue"/>
              <a:ea typeface="Helvetica Neue"/>
              <a:cs typeface="Helvetica Neue"/>
              <a:sym typeface="Helvetica Neue"/>
            </a:endParaRPr>
          </a:p>
        </p:txBody>
      </p:sp>
      <p:sp>
        <p:nvSpPr>
          <p:cNvPr id="81" name="Google Shape;81;p15"/>
          <p:cNvSpPr txBox="1"/>
          <p:nvPr/>
        </p:nvSpPr>
        <p:spPr>
          <a:xfrm>
            <a:off x="1666725" y="3525825"/>
            <a:ext cx="36063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Including everyone in the posting process while still providing audio interpretations to users</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Allowing everyone regardless of drawing ability to participate</a:t>
            </a:r>
            <a:endParaRPr>
              <a:latin typeface="Helvetica Neue"/>
              <a:ea typeface="Helvetica Neue"/>
              <a:cs typeface="Helvetica Neue"/>
              <a:sym typeface="Helvetica Neue"/>
            </a:endParaRPr>
          </a:p>
        </p:txBody>
      </p:sp>
      <p:cxnSp>
        <p:nvCxnSpPr>
          <p:cNvPr id="82" name="Google Shape;82;p15"/>
          <p:cNvCxnSpPr/>
          <p:nvPr/>
        </p:nvCxnSpPr>
        <p:spPr>
          <a:xfrm>
            <a:off x="256500" y="2461275"/>
            <a:ext cx="8631000" cy="0"/>
          </a:xfrm>
          <a:prstGeom prst="straightConnector1">
            <a:avLst/>
          </a:prstGeom>
          <a:noFill/>
          <a:ln cap="flat" cmpd="sng" w="9525">
            <a:solidFill>
              <a:schemeClr val="dk2"/>
            </a:solidFill>
            <a:prstDash val="solid"/>
            <a:round/>
            <a:headEnd len="med" w="med" type="none"/>
            <a:tailEnd len="med" w="med" type="none"/>
          </a:ln>
        </p:spPr>
      </p:cxnSp>
      <p:cxnSp>
        <p:nvCxnSpPr>
          <p:cNvPr id="83" name="Google Shape;83;p15"/>
          <p:cNvCxnSpPr/>
          <p:nvPr/>
        </p:nvCxnSpPr>
        <p:spPr>
          <a:xfrm>
            <a:off x="229625" y="3445800"/>
            <a:ext cx="8631000" cy="0"/>
          </a:xfrm>
          <a:prstGeom prst="straightConnector1">
            <a:avLst/>
          </a:prstGeom>
          <a:noFill/>
          <a:ln cap="flat" cmpd="sng" w="9525">
            <a:solidFill>
              <a:schemeClr val="dk2"/>
            </a:solidFill>
            <a:prstDash val="solid"/>
            <a:round/>
            <a:headEnd len="med" w="med" type="none"/>
            <a:tailEnd len="med" w="med" type="none"/>
          </a:ln>
        </p:spPr>
      </p:cxnSp>
      <p:sp>
        <p:nvSpPr>
          <p:cNvPr id="84" name="Google Shape;84;p15"/>
          <p:cNvSpPr txBox="1"/>
          <p:nvPr/>
        </p:nvSpPr>
        <p:spPr>
          <a:xfrm>
            <a:off x="5425425" y="3525825"/>
            <a:ext cx="36063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Helvetica Neue"/>
                <a:ea typeface="Helvetica Neue"/>
                <a:cs typeface="Helvetica Neue"/>
                <a:sym typeface="Helvetica Neue"/>
              </a:rPr>
              <a:t>Empowering people to create while maintaining respect and being helpful in the interpretation process</a:t>
            </a:r>
            <a:endParaRPr>
              <a:latin typeface="Helvetica Neue"/>
              <a:ea typeface="Helvetica Neue"/>
              <a:cs typeface="Helvetica Neue"/>
              <a:sym typeface="Helvetica Neue"/>
            </a:endParaRPr>
          </a:p>
        </p:txBody>
      </p:sp>
      <p:sp>
        <p:nvSpPr>
          <p:cNvPr id="85" name="Google Shape;85;p15"/>
          <p:cNvSpPr txBox="1"/>
          <p:nvPr/>
        </p:nvSpPr>
        <p:spPr>
          <a:xfrm>
            <a:off x="1666725" y="910938"/>
            <a:ext cx="36063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a:solidFill>
                  <a:schemeClr val="dk1"/>
                </a:solidFill>
                <a:latin typeface="Lora"/>
                <a:ea typeface="Lora"/>
                <a:cs typeface="Lora"/>
                <a:sym typeface="Lora"/>
              </a:rPr>
              <a:t>Inclusion</a:t>
            </a:r>
            <a:r>
              <a:rPr lang="en">
                <a:solidFill>
                  <a:schemeClr val="dk1"/>
                </a:solidFill>
                <a:latin typeface="Helvetica Neue"/>
                <a:ea typeface="Helvetica Neue"/>
                <a:cs typeface="Helvetica Neue"/>
                <a:sym typeface="Helvetica Neue"/>
              </a:rPr>
              <a:t>: </a:t>
            </a:r>
            <a:r>
              <a:rPr lang="en">
                <a:solidFill>
                  <a:schemeClr val="dk1"/>
                </a:solidFill>
                <a:latin typeface="Helvetica Neue"/>
                <a:ea typeface="Helvetica Neue"/>
                <a:cs typeface="Helvetica Neue"/>
                <a:sym typeface="Helvetica Neue"/>
              </a:rPr>
              <a:t>ALTiO’s intention is to</a:t>
            </a:r>
            <a:r>
              <a:rPr b="1" lang="en">
                <a:solidFill>
                  <a:schemeClr val="dk1"/>
                </a:solidFill>
                <a:latin typeface="Helvetica Neue"/>
                <a:ea typeface="Helvetica Neue"/>
                <a:cs typeface="Helvetica Neue"/>
                <a:sym typeface="Helvetica Neue"/>
              </a:rPr>
              <a:t> include</a:t>
            </a:r>
            <a:r>
              <a:rPr lang="en">
                <a:solidFill>
                  <a:schemeClr val="dk1"/>
                </a:solidFill>
                <a:latin typeface="Helvetica Neue"/>
                <a:ea typeface="Helvetica Neue"/>
                <a:cs typeface="Helvetica Neue"/>
                <a:sym typeface="Helvetica Neue"/>
              </a:rPr>
              <a:t> </a:t>
            </a:r>
            <a:r>
              <a:rPr b="1" lang="en">
                <a:solidFill>
                  <a:schemeClr val="dk1"/>
                </a:solidFill>
                <a:latin typeface="Helvetica Neue"/>
                <a:ea typeface="Helvetica Neue"/>
                <a:cs typeface="Helvetica Neue"/>
                <a:sym typeface="Helvetica Neue"/>
              </a:rPr>
              <a:t>everyone</a:t>
            </a:r>
            <a:r>
              <a:rPr lang="en">
                <a:solidFill>
                  <a:schemeClr val="dk1"/>
                </a:solidFill>
                <a:latin typeface="Helvetica Neue"/>
                <a:ea typeface="Helvetica Neue"/>
                <a:cs typeface="Helvetica Neue"/>
                <a:sym typeface="Helvetica Neue"/>
              </a:rPr>
              <a:t> in fully experiencing digital content, especially those in the Deaf/HoH communities, who are often excluded from audio–often a large part of this content form.</a:t>
            </a:r>
            <a:endParaRPr>
              <a:latin typeface="Helvetica Neue"/>
              <a:ea typeface="Helvetica Neue"/>
              <a:cs typeface="Helvetica Neue"/>
              <a:sym typeface="Helvetica Neue"/>
            </a:endParaRPr>
          </a:p>
        </p:txBody>
      </p:sp>
      <p:sp>
        <p:nvSpPr>
          <p:cNvPr id="86" name="Google Shape;86;p15"/>
          <p:cNvSpPr txBox="1"/>
          <p:nvPr/>
        </p:nvSpPr>
        <p:spPr>
          <a:xfrm>
            <a:off x="5425425" y="910938"/>
            <a:ext cx="36063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a:solidFill>
                  <a:schemeClr val="dk1"/>
                </a:solidFill>
                <a:latin typeface="Lora"/>
                <a:ea typeface="Lora"/>
                <a:cs typeface="Lora"/>
                <a:sym typeface="Lora"/>
              </a:rPr>
              <a:t>Creativity</a:t>
            </a:r>
            <a:r>
              <a:rPr lang="en">
                <a:solidFill>
                  <a:schemeClr val="dk1"/>
                </a:solidFill>
                <a:latin typeface="Helvetica Neue"/>
                <a:ea typeface="Helvetica Neue"/>
                <a:cs typeface="Helvetica Neue"/>
                <a:sym typeface="Helvetica Neue"/>
              </a:rPr>
              <a:t>: </a:t>
            </a:r>
            <a:r>
              <a:rPr lang="en">
                <a:solidFill>
                  <a:schemeClr val="dk1"/>
                </a:solidFill>
                <a:latin typeface="Helvetica Neue"/>
                <a:ea typeface="Helvetica Neue"/>
                <a:cs typeface="Helvetica Neue"/>
                <a:sym typeface="Helvetica Neue"/>
              </a:rPr>
              <a:t>We want to encourage all to</a:t>
            </a:r>
            <a:r>
              <a:rPr b="1" lang="en">
                <a:solidFill>
                  <a:schemeClr val="dk1"/>
                </a:solidFill>
                <a:latin typeface="Helvetica Neue"/>
                <a:ea typeface="Helvetica Neue"/>
                <a:cs typeface="Helvetica Neue"/>
                <a:sym typeface="Helvetica Neue"/>
              </a:rPr>
              <a:t> participate </a:t>
            </a:r>
            <a:r>
              <a:rPr lang="en">
                <a:solidFill>
                  <a:schemeClr val="dk1"/>
                </a:solidFill>
                <a:latin typeface="Helvetica Neue"/>
                <a:ea typeface="Helvetica Neue"/>
                <a:cs typeface="Helvetica Neue"/>
                <a:sym typeface="Helvetica Neue"/>
              </a:rPr>
              <a:t>and to</a:t>
            </a:r>
            <a:r>
              <a:rPr b="1" lang="en">
                <a:solidFill>
                  <a:schemeClr val="dk1"/>
                </a:solidFill>
                <a:latin typeface="Helvetica Neue"/>
                <a:ea typeface="Helvetica Neue"/>
                <a:cs typeface="Helvetica Neue"/>
                <a:sym typeface="Helvetica Neue"/>
              </a:rPr>
              <a:t> create</a:t>
            </a:r>
            <a:r>
              <a:rPr lang="en">
                <a:solidFill>
                  <a:schemeClr val="dk1"/>
                </a:solidFill>
                <a:latin typeface="Helvetica Neue"/>
                <a:ea typeface="Helvetica Neue"/>
                <a:cs typeface="Helvetica Neue"/>
                <a:sym typeface="Helvetica Neue"/>
              </a:rPr>
              <a:t> something and express themselves.</a:t>
            </a:r>
            <a:endParaRPr>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90" name="Shape 90"/>
        <p:cNvGrpSpPr/>
        <p:nvPr/>
      </p:nvGrpSpPr>
      <p:grpSpPr>
        <a:xfrm>
          <a:off x="0" y="0"/>
          <a:ext cx="0" cy="0"/>
          <a:chOff x="0" y="0"/>
          <a:chExt cx="0" cy="0"/>
        </a:xfrm>
      </p:grpSpPr>
      <p:sp>
        <p:nvSpPr>
          <p:cNvPr id="91" name="Google Shape;91;p16"/>
          <p:cNvSpPr txBox="1"/>
          <p:nvPr/>
        </p:nvSpPr>
        <p:spPr>
          <a:xfrm>
            <a:off x="229631" y="218927"/>
            <a:ext cx="6800700" cy="11637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SIMPLE TASK: </a:t>
            </a:r>
            <a:endParaRPr b="1" sz="3800">
              <a:latin typeface="Helvetica Neue"/>
              <a:ea typeface="Helvetica Neue"/>
              <a:cs typeface="Helvetica Neue"/>
              <a:sym typeface="Helvetica Neue"/>
            </a:endParaRPr>
          </a:p>
          <a:p>
            <a:pPr indent="0" lvl="0" marL="0" rtl="0" algn="l">
              <a:lnSpc>
                <a:spcPct val="80000"/>
              </a:lnSpc>
              <a:spcBef>
                <a:spcPts val="0"/>
              </a:spcBef>
              <a:spcAft>
                <a:spcPts val="0"/>
              </a:spcAft>
              <a:buNone/>
            </a:pPr>
            <a:r>
              <a:rPr b="1" lang="en" sz="2400">
                <a:latin typeface="Helvetica Neue"/>
                <a:ea typeface="Helvetica Neue"/>
                <a:cs typeface="Helvetica Neue"/>
                <a:sym typeface="Helvetica Neue"/>
              </a:rPr>
              <a:t>Interpret an audio</a:t>
            </a:r>
            <a:endParaRPr b="1" sz="2400">
              <a:latin typeface="Helvetica Neue"/>
              <a:ea typeface="Helvetica Neue"/>
              <a:cs typeface="Helvetica Neue"/>
              <a:sym typeface="Helvetica Neue"/>
            </a:endParaRPr>
          </a:p>
          <a:p>
            <a:pPr indent="0" lvl="0" marL="0" rtl="0" algn="l">
              <a:spcBef>
                <a:spcPts val="0"/>
              </a:spcBef>
              <a:spcAft>
                <a:spcPts val="0"/>
              </a:spcAft>
              <a:buNone/>
            </a:pPr>
            <a:r>
              <a:rPr lang="en">
                <a:solidFill>
                  <a:schemeClr val="dk1"/>
                </a:solidFill>
              </a:rPr>
              <a:t>The user follows prompts to create a post and add a drawing. </a:t>
            </a:r>
            <a:endParaRPr b="1" sz="2400">
              <a:latin typeface="Helvetica Neue"/>
              <a:ea typeface="Helvetica Neue"/>
              <a:cs typeface="Helvetica Neue"/>
              <a:sym typeface="Helvetica Neue"/>
            </a:endParaRPr>
          </a:p>
        </p:txBody>
      </p:sp>
      <p:sp>
        <p:nvSpPr>
          <p:cNvPr id="92" name="Google Shape;92;p16"/>
          <p:cNvSpPr/>
          <p:nvPr/>
        </p:nvSpPr>
        <p:spPr>
          <a:xfrm>
            <a:off x="-133350" y="-152400"/>
            <a:ext cx="1543200" cy="342900"/>
          </a:xfrm>
          <a:prstGeom prst="rect">
            <a:avLst/>
          </a:prstGeom>
          <a:solidFill>
            <a:srgbClr val="FF45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3" name="Google Shape;93;p16"/>
          <p:cNvGrpSpPr/>
          <p:nvPr/>
        </p:nvGrpSpPr>
        <p:grpSpPr>
          <a:xfrm>
            <a:off x="2805950" y="1440102"/>
            <a:ext cx="3685706" cy="2963929"/>
            <a:chOff x="233439" y="1292962"/>
            <a:chExt cx="2298395" cy="1802219"/>
          </a:xfrm>
        </p:grpSpPr>
        <p:pic>
          <p:nvPicPr>
            <p:cNvPr id="94" name="Google Shape;94;p16"/>
            <p:cNvPicPr preferRelativeResize="0"/>
            <p:nvPr/>
          </p:nvPicPr>
          <p:blipFill rotWithShape="1">
            <a:blip r:embed="rId3">
              <a:alphaModFix/>
            </a:blip>
            <a:srcRect b="0" l="14900" r="0" t="18059"/>
            <a:stretch/>
          </p:blipFill>
          <p:spPr>
            <a:xfrm>
              <a:off x="233439" y="1292962"/>
              <a:ext cx="2202600" cy="1781225"/>
            </a:xfrm>
            <a:prstGeom prst="rect">
              <a:avLst/>
            </a:prstGeom>
            <a:noFill/>
            <a:ln cap="flat" cmpd="sng" w="9525">
              <a:solidFill>
                <a:srgbClr val="666666"/>
              </a:solidFill>
              <a:prstDash val="solid"/>
              <a:round/>
              <a:headEnd len="sm" w="sm" type="none"/>
              <a:tailEnd len="sm" w="sm" type="none"/>
            </a:ln>
          </p:spPr>
        </p:pic>
        <p:sp>
          <p:nvSpPr>
            <p:cNvPr id="95" name="Google Shape;95;p16"/>
            <p:cNvSpPr txBox="1"/>
            <p:nvPr/>
          </p:nvSpPr>
          <p:spPr>
            <a:xfrm>
              <a:off x="1996334" y="2851881"/>
              <a:ext cx="535500" cy="24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low-fi</a:t>
              </a:r>
              <a:endParaRPr b="1"/>
            </a:p>
          </p:txBody>
        </p:sp>
      </p:grpSp>
      <p:sp>
        <p:nvSpPr>
          <p:cNvPr id="96" name="Google Shape;96;p16"/>
          <p:cNvSpPr txBox="1"/>
          <p:nvPr/>
        </p:nvSpPr>
        <p:spPr>
          <a:xfrm>
            <a:off x="281100" y="4461500"/>
            <a:ext cx="8581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The</a:t>
            </a:r>
            <a:r>
              <a:rPr lang="en"/>
              <a:t> main change from the low-fidelity prototype is that anyone can participate in posting by allowing content without audio to be included, with or without an interpretation.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100" name="Shape 100"/>
        <p:cNvGrpSpPr/>
        <p:nvPr/>
      </p:nvGrpSpPr>
      <p:grpSpPr>
        <a:xfrm>
          <a:off x="0" y="0"/>
          <a:ext cx="0" cy="0"/>
          <a:chOff x="0" y="0"/>
          <a:chExt cx="0" cy="0"/>
        </a:xfrm>
      </p:grpSpPr>
      <p:sp>
        <p:nvSpPr>
          <p:cNvPr id="101" name="Google Shape;101;p17"/>
          <p:cNvSpPr txBox="1"/>
          <p:nvPr/>
        </p:nvSpPr>
        <p:spPr>
          <a:xfrm>
            <a:off x="229624" y="218925"/>
            <a:ext cx="8337600" cy="11637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MODERATE TASK: </a:t>
            </a:r>
            <a:endParaRPr b="1" sz="3800">
              <a:latin typeface="Helvetica Neue"/>
              <a:ea typeface="Helvetica Neue"/>
              <a:cs typeface="Helvetica Neue"/>
              <a:sym typeface="Helvetica Neue"/>
            </a:endParaRPr>
          </a:p>
          <a:p>
            <a:pPr indent="0" lvl="0" marL="0" rtl="0" algn="l">
              <a:lnSpc>
                <a:spcPct val="80000"/>
              </a:lnSpc>
              <a:spcBef>
                <a:spcPts val="0"/>
              </a:spcBef>
              <a:spcAft>
                <a:spcPts val="0"/>
              </a:spcAft>
              <a:buNone/>
            </a:pPr>
            <a:r>
              <a:rPr b="1" lang="en" sz="2400">
                <a:latin typeface="Helvetica Neue"/>
                <a:ea typeface="Helvetica Neue"/>
                <a:cs typeface="Helvetica Neue"/>
                <a:sym typeface="Helvetica Neue"/>
              </a:rPr>
              <a:t>Explain and clarify interpretation</a:t>
            </a:r>
            <a:endParaRPr b="1" sz="2400">
              <a:latin typeface="Helvetica Neue"/>
              <a:ea typeface="Helvetica Neue"/>
              <a:cs typeface="Helvetica Neue"/>
              <a:sym typeface="Helvetica Neue"/>
            </a:endParaRPr>
          </a:p>
          <a:p>
            <a:pPr indent="0" lvl="0" marL="0" rtl="0" algn="l">
              <a:spcBef>
                <a:spcPts val="0"/>
              </a:spcBef>
              <a:spcAft>
                <a:spcPts val="0"/>
              </a:spcAft>
              <a:buNone/>
            </a:pPr>
            <a:r>
              <a:rPr lang="en">
                <a:solidFill>
                  <a:schemeClr val="dk1"/>
                </a:solidFill>
                <a:latin typeface="Helvetica Neue"/>
                <a:ea typeface="Helvetica Neue"/>
                <a:cs typeface="Helvetica Neue"/>
                <a:sym typeface="Helvetica Neue"/>
              </a:rPr>
              <a:t>The user follows the prompts to name their ALTiO, add captions, and annotate with explanations.</a:t>
            </a:r>
            <a:endParaRPr b="1">
              <a:latin typeface="Helvetica Neue"/>
              <a:ea typeface="Helvetica Neue"/>
              <a:cs typeface="Helvetica Neue"/>
              <a:sym typeface="Helvetica Neue"/>
            </a:endParaRPr>
          </a:p>
        </p:txBody>
      </p:sp>
      <p:sp>
        <p:nvSpPr>
          <p:cNvPr id="102" name="Google Shape;102;p17"/>
          <p:cNvSpPr/>
          <p:nvPr/>
        </p:nvSpPr>
        <p:spPr>
          <a:xfrm>
            <a:off x="-133350" y="-152400"/>
            <a:ext cx="1543200" cy="342900"/>
          </a:xfrm>
          <a:prstGeom prst="rect">
            <a:avLst/>
          </a:prstGeom>
          <a:solidFill>
            <a:srgbClr val="FFF3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3" name="Google Shape;103;p17"/>
          <p:cNvGrpSpPr/>
          <p:nvPr/>
        </p:nvGrpSpPr>
        <p:grpSpPr>
          <a:xfrm>
            <a:off x="2705563" y="1474861"/>
            <a:ext cx="3732874" cy="2879450"/>
            <a:chOff x="1428861" y="1382625"/>
            <a:chExt cx="3792800" cy="2925675"/>
          </a:xfrm>
        </p:grpSpPr>
        <p:pic>
          <p:nvPicPr>
            <p:cNvPr id="104" name="Google Shape;104;p17"/>
            <p:cNvPicPr preferRelativeResize="0"/>
            <p:nvPr/>
          </p:nvPicPr>
          <p:blipFill>
            <a:blip r:embed="rId3">
              <a:alphaModFix/>
            </a:blip>
            <a:stretch>
              <a:fillRect/>
            </a:stretch>
          </p:blipFill>
          <p:spPr>
            <a:xfrm>
              <a:off x="1428861" y="1382625"/>
              <a:ext cx="3792800" cy="2925675"/>
            </a:xfrm>
            <a:prstGeom prst="rect">
              <a:avLst/>
            </a:prstGeom>
            <a:noFill/>
            <a:ln cap="flat" cmpd="sng" w="9525">
              <a:solidFill>
                <a:srgbClr val="666666"/>
              </a:solidFill>
              <a:prstDash val="solid"/>
              <a:round/>
              <a:headEnd len="sm" w="sm" type="none"/>
              <a:tailEnd len="sm" w="sm" type="none"/>
            </a:ln>
          </p:spPr>
        </p:pic>
        <p:sp>
          <p:nvSpPr>
            <p:cNvPr id="105" name="Google Shape;105;p17"/>
            <p:cNvSpPr txBox="1"/>
            <p:nvPr/>
          </p:nvSpPr>
          <p:spPr>
            <a:xfrm>
              <a:off x="1473415" y="3901798"/>
              <a:ext cx="1104300" cy="40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low-fi</a:t>
              </a:r>
              <a:endParaRPr b="1"/>
            </a:p>
          </p:txBody>
        </p:sp>
      </p:grpSp>
      <p:sp>
        <p:nvSpPr>
          <p:cNvPr id="106" name="Google Shape;106;p17"/>
          <p:cNvSpPr txBox="1"/>
          <p:nvPr/>
        </p:nvSpPr>
        <p:spPr>
          <a:xfrm>
            <a:off x="277750" y="4446525"/>
            <a:ext cx="8505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The main change in task is that explanations will now have a tap-to-annotate functionality rather than just writing captions below the post.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110" name="Shape 110"/>
        <p:cNvGrpSpPr/>
        <p:nvPr/>
      </p:nvGrpSpPr>
      <p:grpSpPr>
        <a:xfrm>
          <a:off x="0" y="0"/>
          <a:ext cx="0" cy="0"/>
          <a:chOff x="0" y="0"/>
          <a:chExt cx="0" cy="0"/>
        </a:xfrm>
      </p:grpSpPr>
      <p:sp>
        <p:nvSpPr>
          <p:cNvPr id="111" name="Google Shape;111;p18"/>
          <p:cNvSpPr txBox="1"/>
          <p:nvPr/>
        </p:nvSpPr>
        <p:spPr>
          <a:xfrm>
            <a:off x="229625" y="218925"/>
            <a:ext cx="7061100" cy="19701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COMPLEX TASK: </a:t>
            </a:r>
            <a:endParaRPr b="1" sz="3800">
              <a:latin typeface="Helvetica Neue"/>
              <a:ea typeface="Helvetica Neue"/>
              <a:cs typeface="Helvetica Neue"/>
              <a:sym typeface="Helvetica Neue"/>
            </a:endParaRPr>
          </a:p>
          <a:p>
            <a:pPr indent="0" lvl="0" marL="0" rtl="0" algn="l">
              <a:lnSpc>
                <a:spcPct val="80000"/>
              </a:lnSpc>
              <a:spcBef>
                <a:spcPts val="0"/>
              </a:spcBef>
              <a:spcAft>
                <a:spcPts val="0"/>
              </a:spcAft>
              <a:buNone/>
            </a:pPr>
            <a:r>
              <a:rPr b="1" lang="en" sz="2400">
                <a:latin typeface="Helvetica Neue"/>
                <a:ea typeface="Helvetica Neue"/>
                <a:cs typeface="Helvetica Neue"/>
                <a:sym typeface="Helvetica Neue"/>
              </a:rPr>
              <a:t>Interact with various interpretations and artists on the platform</a:t>
            </a:r>
            <a:endParaRPr b="1" sz="2400">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80000"/>
              </a:lnSpc>
              <a:spcBef>
                <a:spcPts val="0"/>
              </a:spcBef>
              <a:spcAft>
                <a:spcPts val="0"/>
              </a:spcAft>
              <a:buNone/>
            </a:pPr>
            <a:r>
              <a:t/>
            </a:r>
            <a:endParaRPr b="1" sz="2400">
              <a:latin typeface="Helvetica Neue"/>
              <a:ea typeface="Helvetica Neue"/>
              <a:cs typeface="Helvetica Neue"/>
              <a:sym typeface="Helvetica Neue"/>
            </a:endParaRPr>
          </a:p>
        </p:txBody>
      </p:sp>
      <p:sp>
        <p:nvSpPr>
          <p:cNvPr id="112" name="Google Shape;112;p18"/>
          <p:cNvSpPr/>
          <p:nvPr/>
        </p:nvSpPr>
        <p:spPr>
          <a:xfrm>
            <a:off x="-133350" y="-152400"/>
            <a:ext cx="1543200" cy="342900"/>
          </a:xfrm>
          <a:prstGeom prst="rect">
            <a:avLst/>
          </a:prstGeom>
          <a:solidFill>
            <a:srgbClr val="4D8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3" name="Google Shape;113;p18"/>
          <p:cNvGrpSpPr/>
          <p:nvPr/>
        </p:nvGrpSpPr>
        <p:grpSpPr>
          <a:xfrm>
            <a:off x="2384773" y="1938612"/>
            <a:ext cx="4216054" cy="2325444"/>
            <a:chOff x="283375" y="1912500"/>
            <a:chExt cx="3854150" cy="2125829"/>
          </a:xfrm>
        </p:grpSpPr>
        <p:pic>
          <p:nvPicPr>
            <p:cNvPr id="114" name="Google Shape;114;p18"/>
            <p:cNvPicPr preferRelativeResize="0"/>
            <p:nvPr/>
          </p:nvPicPr>
          <p:blipFill rotWithShape="1">
            <a:blip r:embed="rId3">
              <a:alphaModFix/>
            </a:blip>
            <a:srcRect b="15668" l="13941" r="0" t="0"/>
            <a:stretch/>
          </p:blipFill>
          <p:spPr>
            <a:xfrm>
              <a:off x="283375" y="1912500"/>
              <a:ext cx="3854150" cy="2124450"/>
            </a:xfrm>
            <a:prstGeom prst="rect">
              <a:avLst/>
            </a:prstGeom>
            <a:noFill/>
            <a:ln cap="flat" cmpd="sng" w="9525">
              <a:solidFill>
                <a:srgbClr val="666666"/>
              </a:solidFill>
              <a:prstDash val="solid"/>
              <a:round/>
              <a:headEnd len="sm" w="sm" type="none"/>
              <a:tailEnd len="sm" w="sm" type="none"/>
            </a:ln>
          </p:spPr>
        </p:pic>
        <p:sp>
          <p:nvSpPr>
            <p:cNvPr id="115" name="Google Shape;115;p18"/>
            <p:cNvSpPr txBox="1"/>
            <p:nvPr/>
          </p:nvSpPr>
          <p:spPr>
            <a:xfrm>
              <a:off x="360041" y="3672629"/>
              <a:ext cx="1068000" cy="36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low-fi</a:t>
              </a:r>
              <a:endParaRPr b="1"/>
            </a:p>
          </p:txBody>
        </p:sp>
      </p:grpSp>
      <p:sp>
        <p:nvSpPr>
          <p:cNvPr id="116" name="Google Shape;116;p18"/>
          <p:cNvSpPr txBox="1"/>
          <p:nvPr/>
        </p:nvSpPr>
        <p:spPr>
          <a:xfrm>
            <a:off x="237950" y="1452825"/>
            <a:ext cx="8058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solidFill>
                  <a:schemeClr val="dk1"/>
                </a:solidFill>
              </a:rPr>
              <a:t>The user explores different social content in the app, such as the profile pages, hashtags, and posts in the feed.</a:t>
            </a:r>
            <a:endParaRPr/>
          </a:p>
        </p:txBody>
      </p:sp>
      <p:sp>
        <p:nvSpPr>
          <p:cNvPr id="117" name="Google Shape;117;p18"/>
          <p:cNvSpPr txBox="1"/>
          <p:nvPr/>
        </p:nvSpPr>
        <p:spPr>
          <a:xfrm>
            <a:off x="237950" y="4376425"/>
            <a:ext cx="8605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solidFill>
                  <a:schemeClr val="dk1"/>
                </a:solidFill>
              </a:rPr>
              <a:t>Now when exploring audio, users can see tags for the vibe and typical drawing features associated with each audio.</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121" name="Shape 121"/>
        <p:cNvGrpSpPr/>
        <p:nvPr/>
      </p:nvGrpSpPr>
      <p:grpSpPr>
        <a:xfrm>
          <a:off x="0" y="0"/>
          <a:ext cx="0" cy="0"/>
          <a:chOff x="0" y="0"/>
          <a:chExt cx="0" cy="0"/>
        </a:xfrm>
      </p:grpSpPr>
      <p:sp>
        <p:nvSpPr>
          <p:cNvPr id="122" name="Google Shape;122;p19"/>
          <p:cNvSpPr txBox="1"/>
          <p:nvPr/>
        </p:nvSpPr>
        <p:spPr>
          <a:xfrm>
            <a:off x="229625" y="218925"/>
            <a:ext cx="88605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Usability Goals &amp; Key Measurements</a:t>
            </a:r>
            <a:endParaRPr sz="2400">
              <a:latin typeface="Helvetica Neue"/>
              <a:ea typeface="Helvetica Neue"/>
              <a:cs typeface="Helvetica Neue"/>
              <a:sym typeface="Helvetica Neue"/>
            </a:endParaRPr>
          </a:p>
        </p:txBody>
      </p:sp>
      <p:sp>
        <p:nvSpPr>
          <p:cNvPr id="123" name="Google Shape;123;p19"/>
          <p:cNvSpPr/>
          <p:nvPr/>
        </p:nvSpPr>
        <p:spPr>
          <a:xfrm>
            <a:off x="-133350" y="-152400"/>
            <a:ext cx="1543200" cy="342900"/>
          </a:xfrm>
          <a:prstGeom prst="rect">
            <a:avLst/>
          </a:prstGeom>
          <a:solidFill>
            <a:srgbClr val="FFF3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9"/>
          <p:cNvSpPr txBox="1"/>
          <p:nvPr/>
        </p:nvSpPr>
        <p:spPr>
          <a:xfrm>
            <a:off x="1538700" y="947925"/>
            <a:ext cx="3447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Helvetica Neue"/>
                <a:ea typeface="Helvetica Neue"/>
                <a:cs typeface="Helvetica Neue"/>
                <a:sym typeface="Helvetica Neue"/>
              </a:rPr>
              <a:t>Usability Goal 1: Discoverable</a:t>
            </a:r>
            <a:endParaRPr sz="1800">
              <a:latin typeface="Helvetica Neue"/>
              <a:ea typeface="Helvetica Neue"/>
              <a:cs typeface="Helvetica Neue"/>
              <a:sym typeface="Helvetica Neue"/>
            </a:endParaRPr>
          </a:p>
        </p:txBody>
      </p:sp>
      <p:sp>
        <p:nvSpPr>
          <p:cNvPr id="125" name="Google Shape;125;p19"/>
          <p:cNvSpPr txBox="1"/>
          <p:nvPr/>
        </p:nvSpPr>
        <p:spPr>
          <a:xfrm>
            <a:off x="5470325" y="947925"/>
            <a:ext cx="3447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Helvetica Neue"/>
                <a:ea typeface="Helvetica Neue"/>
                <a:cs typeface="Helvetica Neue"/>
                <a:sym typeface="Helvetica Neue"/>
              </a:rPr>
              <a:t>Usability Goal 2: Enjoyable</a:t>
            </a:r>
            <a:endParaRPr sz="1800">
              <a:latin typeface="Helvetica Neue"/>
              <a:ea typeface="Helvetica Neue"/>
              <a:cs typeface="Helvetica Neue"/>
              <a:sym typeface="Helvetica Neue"/>
            </a:endParaRPr>
          </a:p>
        </p:txBody>
      </p:sp>
      <p:sp>
        <p:nvSpPr>
          <p:cNvPr id="126" name="Google Shape;126;p19"/>
          <p:cNvSpPr txBox="1"/>
          <p:nvPr/>
        </p:nvSpPr>
        <p:spPr>
          <a:xfrm>
            <a:off x="1578300" y="1757175"/>
            <a:ext cx="34479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600">
                <a:solidFill>
                  <a:schemeClr val="dk1"/>
                </a:solidFill>
                <a:latin typeface="Helvetica Neue"/>
                <a:ea typeface="Helvetica Neue"/>
                <a:cs typeface="Helvetica Neue"/>
                <a:sym typeface="Helvetica Neue"/>
              </a:rPr>
              <a:t>User taps into many different features, and has minimal questions in performing task</a:t>
            </a:r>
            <a:endParaRPr sz="1600">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sz="16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n" sz="1600">
                <a:solidFill>
                  <a:schemeClr val="dk1"/>
                </a:solidFill>
                <a:latin typeface="Helvetica Neue"/>
                <a:ea typeface="Helvetica Neue"/>
                <a:cs typeface="Helvetica Neue"/>
                <a:sym typeface="Helvetica Neue"/>
              </a:rPr>
              <a:t>Learning curve is manageable</a:t>
            </a:r>
            <a:endParaRPr sz="1200"/>
          </a:p>
        </p:txBody>
      </p:sp>
      <p:cxnSp>
        <p:nvCxnSpPr>
          <p:cNvPr id="127" name="Google Shape;127;p19"/>
          <p:cNvCxnSpPr/>
          <p:nvPr/>
        </p:nvCxnSpPr>
        <p:spPr>
          <a:xfrm rot="10800000">
            <a:off x="3262650" y="1409625"/>
            <a:ext cx="0" cy="263100"/>
          </a:xfrm>
          <a:prstGeom prst="straightConnector1">
            <a:avLst/>
          </a:prstGeom>
          <a:noFill/>
          <a:ln cap="flat" cmpd="sng" w="28575">
            <a:solidFill>
              <a:schemeClr val="dk2"/>
            </a:solidFill>
            <a:prstDash val="dot"/>
            <a:round/>
            <a:headEnd len="med" w="med" type="none"/>
            <a:tailEnd len="med" w="med" type="none"/>
          </a:ln>
        </p:spPr>
      </p:cxnSp>
      <p:sp>
        <p:nvSpPr>
          <p:cNvPr id="128" name="Google Shape;128;p19"/>
          <p:cNvSpPr txBox="1"/>
          <p:nvPr/>
        </p:nvSpPr>
        <p:spPr>
          <a:xfrm>
            <a:off x="5512187" y="1757175"/>
            <a:ext cx="32205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600">
                <a:solidFill>
                  <a:schemeClr val="dk1"/>
                </a:solidFill>
                <a:latin typeface="Helvetica Neue"/>
                <a:ea typeface="Helvetica Neue"/>
                <a:cs typeface="Helvetica Neue"/>
                <a:sym typeface="Helvetica Neue"/>
              </a:rPr>
              <a:t>User shows or voices signs of excitement/enjoyment</a:t>
            </a:r>
            <a:endParaRPr sz="1600"/>
          </a:p>
        </p:txBody>
      </p:sp>
      <p:sp>
        <p:nvSpPr>
          <p:cNvPr id="129" name="Google Shape;129;p19"/>
          <p:cNvSpPr txBox="1"/>
          <p:nvPr/>
        </p:nvSpPr>
        <p:spPr>
          <a:xfrm>
            <a:off x="1538700" y="3384200"/>
            <a:ext cx="34479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a:latin typeface="Helvetica Neue"/>
                <a:ea typeface="Helvetica Neue"/>
                <a:cs typeface="Helvetica Neue"/>
                <a:sym typeface="Helvetica Neue"/>
              </a:rPr>
              <a:t>We need to streamline the onboarding flow so users can understand the purpose of our app and how to create a helpful ALTiO.</a:t>
            </a:r>
            <a:endParaRPr i="1">
              <a:latin typeface="Helvetica Neue"/>
              <a:ea typeface="Helvetica Neue"/>
              <a:cs typeface="Helvetica Neue"/>
              <a:sym typeface="Helvetica Neue"/>
            </a:endParaRPr>
          </a:p>
          <a:p>
            <a:pPr indent="0" lvl="0" marL="0" rtl="0" algn="l">
              <a:spcBef>
                <a:spcPts val="0"/>
              </a:spcBef>
              <a:spcAft>
                <a:spcPts val="0"/>
              </a:spcAft>
              <a:buNone/>
            </a:pPr>
            <a:r>
              <a:t/>
            </a:r>
            <a:endParaRPr i="1">
              <a:latin typeface="Helvetica Neue"/>
              <a:ea typeface="Helvetica Neue"/>
              <a:cs typeface="Helvetica Neue"/>
              <a:sym typeface="Helvetica Neue"/>
            </a:endParaRPr>
          </a:p>
          <a:p>
            <a:pPr indent="0" lvl="0" marL="0" rtl="0" algn="l">
              <a:spcBef>
                <a:spcPts val="0"/>
              </a:spcBef>
              <a:spcAft>
                <a:spcPts val="0"/>
              </a:spcAft>
              <a:buNone/>
            </a:pPr>
            <a:r>
              <a:rPr i="1" lang="en">
                <a:latin typeface="Helvetica Neue"/>
                <a:ea typeface="Helvetica Neue"/>
                <a:cs typeface="Helvetica Neue"/>
                <a:sym typeface="Helvetica Neue"/>
              </a:rPr>
              <a:t>Label key features and buttons for </a:t>
            </a:r>
            <a:r>
              <a:rPr i="1" lang="en">
                <a:latin typeface="Helvetica Neue"/>
                <a:ea typeface="Helvetica Neue"/>
                <a:cs typeface="Helvetica Neue"/>
                <a:sym typeface="Helvetica Neue"/>
              </a:rPr>
              <a:t>convenience</a:t>
            </a:r>
            <a:r>
              <a:rPr i="1" lang="en">
                <a:latin typeface="Helvetica Neue"/>
                <a:ea typeface="Helvetica Neue"/>
                <a:cs typeface="Helvetica Neue"/>
                <a:sym typeface="Helvetica Neue"/>
              </a:rPr>
              <a:t> and clarity</a:t>
            </a:r>
            <a:endParaRPr i="1">
              <a:latin typeface="Helvetica Neue"/>
              <a:ea typeface="Helvetica Neue"/>
              <a:cs typeface="Helvetica Neue"/>
              <a:sym typeface="Helvetica Neue"/>
            </a:endParaRPr>
          </a:p>
        </p:txBody>
      </p:sp>
      <p:cxnSp>
        <p:nvCxnSpPr>
          <p:cNvPr id="130" name="Google Shape;130;p19"/>
          <p:cNvCxnSpPr/>
          <p:nvPr/>
        </p:nvCxnSpPr>
        <p:spPr>
          <a:xfrm rot="10800000">
            <a:off x="7194275" y="1409625"/>
            <a:ext cx="0" cy="263100"/>
          </a:xfrm>
          <a:prstGeom prst="straightConnector1">
            <a:avLst/>
          </a:prstGeom>
          <a:noFill/>
          <a:ln cap="flat" cmpd="sng" w="28575">
            <a:solidFill>
              <a:schemeClr val="dk2"/>
            </a:solidFill>
            <a:prstDash val="dot"/>
            <a:round/>
            <a:headEnd len="med" w="med" type="none"/>
            <a:tailEnd len="med" w="med" type="none"/>
          </a:ln>
        </p:spPr>
      </p:cxnSp>
      <p:sp>
        <p:nvSpPr>
          <p:cNvPr id="131" name="Google Shape;131;p19"/>
          <p:cNvSpPr txBox="1"/>
          <p:nvPr/>
        </p:nvSpPr>
        <p:spPr>
          <a:xfrm>
            <a:off x="285450" y="1757175"/>
            <a:ext cx="705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Helvetica Neue"/>
                <a:ea typeface="Helvetica Neue"/>
                <a:cs typeface="Helvetica Neue"/>
                <a:sym typeface="Helvetica Neue"/>
              </a:rPr>
              <a:t>Goal</a:t>
            </a:r>
            <a:endParaRPr sz="1800">
              <a:latin typeface="Helvetica Neue"/>
              <a:ea typeface="Helvetica Neue"/>
              <a:cs typeface="Helvetica Neue"/>
              <a:sym typeface="Helvetica Neue"/>
            </a:endParaRPr>
          </a:p>
        </p:txBody>
      </p:sp>
      <p:sp>
        <p:nvSpPr>
          <p:cNvPr id="132" name="Google Shape;132;p19"/>
          <p:cNvSpPr txBox="1"/>
          <p:nvPr/>
        </p:nvSpPr>
        <p:spPr>
          <a:xfrm>
            <a:off x="229625" y="3342717"/>
            <a:ext cx="1202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Helvetica Neue"/>
                <a:ea typeface="Helvetica Neue"/>
                <a:cs typeface="Helvetica Neue"/>
                <a:sym typeface="Helvetica Neue"/>
              </a:rPr>
              <a:t>Progress</a:t>
            </a:r>
            <a:endParaRPr sz="1800">
              <a:latin typeface="Helvetica Neue"/>
              <a:ea typeface="Helvetica Neue"/>
              <a:cs typeface="Helvetica Neue"/>
              <a:sym typeface="Helvetica Neue"/>
            </a:endParaRPr>
          </a:p>
        </p:txBody>
      </p:sp>
      <p:sp>
        <p:nvSpPr>
          <p:cNvPr id="133" name="Google Shape;133;p19"/>
          <p:cNvSpPr txBox="1"/>
          <p:nvPr/>
        </p:nvSpPr>
        <p:spPr>
          <a:xfrm>
            <a:off x="5512175" y="3384200"/>
            <a:ext cx="34479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a:latin typeface="Helvetica Neue"/>
                <a:ea typeface="Helvetica Neue"/>
                <a:cs typeface="Helvetica Neue"/>
                <a:sym typeface="Helvetica Neue"/>
              </a:rPr>
              <a:t>Introduce fun color and background elements to make the app feel artistic and engaging</a:t>
            </a:r>
            <a:endParaRPr i="1">
              <a:latin typeface="Helvetica Neue"/>
              <a:ea typeface="Helvetica Neue"/>
              <a:cs typeface="Helvetica Neue"/>
              <a:sym typeface="Helvetica Neue"/>
            </a:endParaRPr>
          </a:p>
          <a:p>
            <a:pPr indent="0" lvl="0" marL="0" rtl="0" algn="l">
              <a:spcBef>
                <a:spcPts val="0"/>
              </a:spcBef>
              <a:spcAft>
                <a:spcPts val="0"/>
              </a:spcAft>
              <a:buNone/>
            </a:pPr>
            <a:r>
              <a:t/>
            </a:r>
            <a:endParaRPr i="1">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137" name="Shape 137"/>
        <p:cNvGrpSpPr/>
        <p:nvPr/>
      </p:nvGrpSpPr>
      <p:grpSpPr>
        <a:xfrm>
          <a:off x="0" y="0"/>
          <a:ext cx="0" cy="0"/>
          <a:chOff x="0" y="0"/>
          <a:chExt cx="0" cy="0"/>
        </a:xfrm>
      </p:grpSpPr>
      <p:sp>
        <p:nvSpPr>
          <p:cNvPr id="138" name="Google Shape;138;p20"/>
          <p:cNvSpPr txBox="1"/>
          <p:nvPr/>
        </p:nvSpPr>
        <p:spPr>
          <a:xfrm>
            <a:off x="229631" y="218927"/>
            <a:ext cx="68007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Revised Interface Design</a:t>
            </a:r>
            <a:endParaRPr sz="2400">
              <a:latin typeface="Helvetica Neue"/>
              <a:ea typeface="Helvetica Neue"/>
              <a:cs typeface="Helvetica Neue"/>
              <a:sym typeface="Helvetica Neue"/>
            </a:endParaRPr>
          </a:p>
        </p:txBody>
      </p:sp>
      <p:sp>
        <p:nvSpPr>
          <p:cNvPr id="139" name="Google Shape;139;p20"/>
          <p:cNvSpPr txBox="1"/>
          <p:nvPr/>
        </p:nvSpPr>
        <p:spPr>
          <a:xfrm>
            <a:off x="292950" y="1009275"/>
            <a:ext cx="7706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MAJOR DESIGN CHANGE 1 - Onboarding Flow</a:t>
            </a:r>
            <a:endParaRPr b="1" sz="1800"/>
          </a:p>
        </p:txBody>
      </p:sp>
      <p:sp>
        <p:nvSpPr>
          <p:cNvPr id="140" name="Google Shape;140;p20"/>
          <p:cNvSpPr txBox="1"/>
          <p:nvPr/>
        </p:nvSpPr>
        <p:spPr>
          <a:xfrm>
            <a:off x="292950" y="1391325"/>
            <a:ext cx="55128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Helvetica Neue"/>
                <a:ea typeface="Helvetica Neue"/>
                <a:cs typeface="Helvetica Neue"/>
                <a:sym typeface="Helvetica Neue"/>
              </a:rPr>
              <a:t>From low-fidelity prototyping, it took one of our users around 15 minutes to understand the purpose of our app. </a:t>
            </a:r>
            <a:endParaRPr sz="1300">
              <a:latin typeface="Helvetica Neue"/>
              <a:ea typeface="Helvetica Neue"/>
              <a:cs typeface="Helvetica Neue"/>
              <a:sym typeface="Helvetica Neue"/>
            </a:endParaRPr>
          </a:p>
        </p:txBody>
      </p:sp>
      <p:sp>
        <p:nvSpPr>
          <p:cNvPr id="141" name="Google Shape;141;p20"/>
          <p:cNvSpPr txBox="1"/>
          <p:nvPr/>
        </p:nvSpPr>
        <p:spPr>
          <a:xfrm>
            <a:off x="459450" y="4628050"/>
            <a:ext cx="85725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Helvetica Neue"/>
                <a:ea typeface="Helvetica Neue"/>
                <a:cs typeface="Helvetica Neue"/>
                <a:sym typeface="Helvetica Neue"/>
              </a:rPr>
              <a:t>SOLUTION: </a:t>
            </a:r>
            <a:r>
              <a:rPr lang="en" sz="1300">
                <a:latin typeface="Helvetica Neue"/>
                <a:ea typeface="Helvetica Neue"/>
                <a:cs typeface="Helvetica Neue"/>
                <a:sym typeface="Helvetica Neue"/>
              </a:rPr>
              <a:t>Create an onboarding flow to inform users of the purpose and ease user into unique features.</a:t>
            </a:r>
            <a:endParaRPr sz="1300">
              <a:latin typeface="Helvetica Neue"/>
              <a:ea typeface="Helvetica Neue"/>
              <a:cs typeface="Helvetica Neue"/>
              <a:sym typeface="Helvetica Neue"/>
            </a:endParaRPr>
          </a:p>
        </p:txBody>
      </p:sp>
      <p:sp>
        <p:nvSpPr>
          <p:cNvPr id="142" name="Google Shape;142;p20"/>
          <p:cNvSpPr/>
          <p:nvPr/>
        </p:nvSpPr>
        <p:spPr>
          <a:xfrm>
            <a:off x="-133350" y="-152400"/>
            <a:ext cx="1543200" cy="342900"/>
          </a:xfrm>
          <a:prstGeom prst="rect">
            <a:avLst/>
          </a:prstGeom>
          <a:solidFill>
            <a:srgbClr val="FFF3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0"/>
          <p:cNvSpPr txBox="1"/>
          <p:nvPr/>
        </p:nvSpPr>
        <p:spPr>
          <a:xfrm>
            <a:off x="182325" y="3143075"/>
            <a:ext cx="1614000" cy="400200"/>
          </a:xfrm>
          <a:prstGeom prst="rect">
            <a:avLst/>
          </a:prstGeom>
          <a:solidFill>
            <a:srgbClr val="FCFBF2"/>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Helvetica Neue"/>
                <a:ea typeface="Helvetica Neue"/>
                <a:cs typeface="Helvetica Neue"/>
                <a:sym typeface="Helvetica Neue"/>
              </a:rPr>
              <a:t>[NONEXISTENT]</a:t>
            </a:r>
            <a:endParaRPr b="1">
              <a:latin typeface="Helvetica Neue"/>
              <a:ea typeface="Helvetica Neue"/>
              <a:cs typeface="Helvetica Neue"/>
              <a:sym typeface="Helvetica Neue"/>
            </a:endParaRPr>
          </a:p>
        </p:txBody>
      </p:sp>
      <p:cxnSp>
        <p:nvCxnSpPr>
          <p:cNvPr id="144" name="Google Shape;144;p20"/>
          <p:cNvCxnSpPr/>
          <p:nvPr/>
        </p:nvCxnSpPr>
        <p:spPr>
          <a:xfrm>
            <a:off x="1796275" y="3343175"/>
            <a:ext cx="372000" cy="0"/>
          </a:xfrm>
          <a:prstGeom prst="straightConnector1">
            <a:avLst/>
          </a:prstGeom>
          <a:noFill/>
          <a:ln cap="flat" cmpd="sng" w="9525">
            <a:solidFill>
              <a:schemeClr val="dk2"/>
            </a:solidFill>
            <a:prstDash val="solid"/>
            <a:round/>
            <a:headEnd len="med" w="med" type="none"/>
            <a:tailEnd len="med" w="med" type="triangle"/>
          </a:ln>
        </p:spPr>
      </p:cxnSp>
      <p:grpSp>
        <p:nvGrpSpPr>
          <p:cNvPr id="145" name="Google Shape;145;p20"/>
          <p:cNvGrpSpPr/>
          <p:nvPr/>
        </p:nvGrpSpPr>
        <p:grpSpPr>
          <a:xfrm>
            <a:off x="2314132" y="2386925"/>
            <a:ext cx="6391290" cy="2002548"/>
            <a:chOff x="2314132" y="2386925"/>
            <a:chExt cx="6391290" cy="2002548"/>
          </a:xfrm>
        </p:grpSpPr>
        <p:pic>
          <p:nvPicPr>
            <p:cNvPr id="146" name="Google Shape;146;p20"/>
            <p:cNvPicPr preferRelativeResize="0"/>
            <p:nvPr/>
          </p:nvPicPr>
          <p:blipFill>
            <a:blip r:embed="rId3">
              <a:alphaModFix/>
            </a:blip>
            <a:stretch>
              <a:fillRect/>
            </a:stretch>
          </p:blipFill>
          <p:spPr>
            <a:xfrm>
              <a:off x="2314132" y="2386938"/>
              <a:ext cx="932890" cy="2002536"/>
            </a:xfrm>
            <a:prstGeom prst="rect">
              <a:avLst/>
            </a:prstGeom>
            <a:noFill/>
            <a:ln>
              <a:noFill/>
            </a:ln>
            <a:effectLst>
              <a:outerShdw blurRad="57150" rotWithShape="0" algn="bl" dir="5400000" dist="19050">
                <a:srgbClr val="000000">
                  <a:alpha val="50000"/>
                </a:srgbClr>
              </a:outerShdw>
            </a:effectLst>
          </p:spPr>
        </p:pic>
        <p:pic>
          <p:nvPicPr>
            <p:cNvPr id="147" name="Google Shape;147;p20"/>
            <p:cNvPicPr preferRelativeResize="0"/>
            <p:nvPr/>
          </p:nvPicPr>
          <p:blipFill>
            <a:blip r:embed="rId4">
              <a:alphaModFix/>
            </a:blip>
            <a:stretch>
              <a:fillRect/>
            </a:stretch>
          </p:blipFill>
          <p:spPr>
            <a:xfrm>
              <a:off x="4493038" y="2386938"/>
              <a:ext cx="932890" cy="2002536"/>
            </a:xfrm>
            <a:prstGeom prst="rect">
              <a:avLst/>
            </a:prstGeom>
            <a:noFill/>
            <a:ln>
              <a:noFill/>
            </a:ln>
            <a:effectLst>
              <a:outerShdw blurRad="57150" rotWithShape="0" algn="bl" dir="5400000" dist="19050">
                <a:srgbClr val="000000">
                  <a:alpha val="50000"/>
                </a:srgbClr>
              </a:outerShdw>
            </a:effectLst>
          </p:spPr>
        </p:pic>
        <p:pic>
          <p:nvPicPr>
            <p:cNvPr id="148" name="Google Shape;148;p20"/>
            <p:cNvPicPr preferRelativeResize="0"/>
            <p:nvPr/>
          </p:nvPicPr>
          <p:blipFill>
            <a:blip r:embed="rId5">
              <a:alphaModFix/>
            </a:blip>
            <a:stretch>
              <a:fillRect/>
            </a:stretch>
          </p:blipFill>
          <p:spPr>
            <a:xfrm>
              <a:off x="5582505" y="2386938"/>
              <a:ext cx="932890" cy="2002536"/>
            </a:xfrm>
            <a:prstGeom prst="rect">
              <a:avLst/>
            </a:prstGeom>
            <a:noFill/>
            <a:ln>
              <a:noFill/>
            </a:ln>
            <a:effectLst>
              <a:outerShdw blurRad="57150" rotWithShape="0" algn="bl" dir="5400000" dist="19050">
                <a:srgbClr val="000000">
                  <a:alpha val="50000"/>
                </a:srgbClr>
              </a:outerShdw>
            </a:effectLst>
          </p:spPr>
        </p:pic>
        <p:pic>
          <p:nvPicPr>
            <p:cNvPr id="149" name="Google Shape;149;p20"/>
            <p:cNvPicPr preferRelativeResize="0"/>
            <p:nvPr/>
          </p:nvPicPr>
          <p:blipFill>
            <a:blip r:embed="rId6">
              <a:alphaModFix/>
            </a:blip>
            <a:stretch>
              <a:fillRect/>
            </a:stretch>
          </p:blipFill>
          <p:spPr>
            <a:xfrm>
              <a:off x="6676402" y="2386938"/>
              <a:ext cx="932890" cy="2002536"/>
            </a:xfrm>
            <a:prstGeom prst="rect">
              <a:avLst/>
            </a:prstGeom>
            <a:noFill/>
            <a:ln>
              <a:noFill/>
            </a:ln>
            <a:effectLst>
              <a:outerShdw blurRad="57150" rotWithShape="0" algn="bl" dir="5400000" dist="19050">
                <a:srgbClr val="000000">
                  <a:alpha val="50000"/>
                </a:srgbClr>
              </a:outerShdw>
            </a:effectLst>
          </p:spPr>
        </p:pic>
        <p:pic>
          <p:nvPicPr>
            <p:cNvPr id="150" name="Google Shape;150;p20"/>
            <p:cNvPicPr preferRelativeResize="0"/>
            <p:nvPr/>
          </p:nvPicPr>
          <p:blipFill>
            <a:blip r:embed="rId7">
              <a:alphaModFix/>
            </a:blip>
            <a:stretch>
              <a:fillRect/>
            </a:stretch>
          </p:blipFill>
          <p:spPr>
            <a:xfrm>
              <a:off x="7772532" y="2386925"/>
              <a:ext cx="932890" cy="2002536"/>
            </a:xfrm>
            <a:prstGeom prst="rect">
              <a:avLst/>
            </a:prstGeom>
            <a:noFill/>
            <a:ln>
              <a:noFill/>
            </a:ln>
            <a:effectLst>
              <a:outerShdw blurRad="57150" rotWithShape="0" algn="bl" dir="5400000" dist="19050">
                <a:srgbClr val="000000">
                  <a:alpha val="50000"/>
                </a:srgbClr>
              </a:outerShdw>
            </a:effectLst>
          </p:spPr>
        </p:pic>
      </p:grpSp>
      <p:sp>
        <p:nvSpPr>
          <p:cNvPr id="151" name="Google Shape;151;p20"/>
          <p:cNvSpPr txBox="1"/>
          <p:nvPr/>
        </p:nvSpPr>
        <p:spPr>
          <a:xfrm>
            <a:off x="143283" y="2849404"/>
            <a:ext cx="1311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low-fi:</a:t>
            </a:r>
            <a:endParaRPr b="1" sz="1200"/>
          </a:p>
        </p:txBody>
      </p:sp>
      <p:sp>
        <p:nvSpPr>
          <p:cNvPr id="152" name="Google Shape;152;p20"/>
          <p:cNvSpPr txBox="1"/>
          <p:nvPr/>
        </p:nvSpPr>
        <p:spPr>
          <a:xfrm>
            <a:off x="2314133" y="2017629"/>
            <a:ext cx="1311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med-fi</a:t>
            </a:r>
            <a:r>
              <a:rPr b="1" lang="en" sz="1200"/>
              <a:t>:</a:t>
            </a:r>
            <a:endParaRPr b="1" sz="1200"/>
          </a:p>
        </p:txBody>
      </p:sp>
      <p:pic>
        <p:nvPicPr>
          <p:cNvPr id="153" name="Google Shape;153;p20"/>
          <p:cNvPicPr preferRelativeResize="0"/>
          <p:nvPr/>
        </p:nvPicPr>
        <p:blipFill>
          <a:blip r:embed="rId8">
            <a:alphaModFix/>
          </a:blip>
          <a:stretch>
            <a:fillRect/>
          </a:stretch>
        </p:blipFill>
        <p:spPr>
          <a:xfrm>
            <a:off x="3420425" y="2386925"/>
            <a:ext cx="925340" cy="20025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157" name="Shape 157"/>
        <p:cNvGrpSpPr/>
        <p:nvPr/>
      </p:nvGrpSpPr>
      <p:grpSpPr>
        <a:xfrm>
          <a:off x="0" y="0"/>
          <a:ext cx="0" cy="0"/>
          <a:chOff x="0" y="0"/>
          <a:chExt cx="0" cy="0"/>
        </a:xfrm>
      </p:grpSpPr>
      <p:sp>
        <p:nvSpPr>
          <p:cNvPr id="158" name="Google Shape;158;p21"/>
          <p:cNvSpPr txBox="1"/>
          <p:nvPr/>
        </p:nvSpPr>
        <p:spPr>
          <a:xfrm>
            <a:off x="229631" y="218927"/>
            <a:ext cx="68007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Revised Interface Design</a:t>
            </a:r>
            <a:endParaRPr sz="2400">
              <a:latin typeface="Helvetica Neue"/>
              <a:ea typeface="Helvetica Neue"/>
              <a:cs typeface="Helvetica Neue"/>
              <a:sym typeface="Helvetica Neue"/>
            </a:endParaRPr>
          </a:p>
        </p:txBody>
      </p:sp>
      <p:sp>
        <p:nvSpPr>
          <p:cNvPr id="159" name="Google Shape;159;p21"/>
          <p:cNvSpPr txBox="1"/>
          <p:nvPr/>
        </p:nvSpPr>
        <p:spPr>
          <a:xfrm>
            <a:off x="292950" y="780675"/>
            <a:ext cx="7706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MAJOR DESIGN CHANGE 1 - Onboarding Flow</a:t>
            </a:r>
            <a:endParaRPr b="1" sz="1800"/>
          </a:p>
        </p:txBody>
      </p:sp>
      <p:sp>
        <p:nvSpPr>
          <p:cNvPr id="160" name="Google Shape;160;p21"/>
          <p:cNvSpPr/>
          <p:nvPr/>
        </p:nvSpPr>
        <p:spPr>
          <a:xfrm>
            <a:off x="-133350" y="-152400"/>
            <a:ext cx="1543200" cy="342900"/>
          </a:xfrm>
          <a:prstGeom prst="rect">
            <a:avLst/>
          </a:prstGeom>
          <a:solidFill>
            <a:srgbClr val="FFF3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1"/>
          <p:cNvSpPr txBox="1"/>
          <p:nvPr/>
        </p:nvSpPr>
        <p:spPr>
          <a:xfrm>
            <a:off x="941875" y="4429375"/>
            <a:ext cx="1788600" cy="523200"/>
          </a:xfrm>
          <a:prstGeom prst="rect">
            <a:avLst/>
          </a:prstGeom>
          <a:solidFill>
            <a:srgbClr val="FCFBF2"/>
          </a:solidFill>
          <a:ln cap="flat" cmpd="sng" w="9525">
            <a:solidFill>
              <a:srgbClr val="4D84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t>Explain the main function of the app (social media)</a:t>
            </a:r>
            <a:endParaRPr sz="1100"/>
          </a:p>
        </p:txBody>
      </p:sp>
      <p:pic>
        <p:nvPicPr>
          <p:cNvPr id="162" name="Google Shape;162;p21"/>
          <p:cNvPicPr preferRelativeResize="0"/>
          <p:nvPr/>
        </p:nvPicPr>
        <p:blipFill>
          <a:blip r:embed="rId3">
            <a:alphaModFix/>
          </a:blip>
          <a:stretch>
            <a:fillRect/>
          </a:stretch>
        </p:blipFill>
        <p:spPr>
          <a:xfrm>
            <a:off x="2222675" y="2067000"/>
            <a:ext cx="1040560" cy="2251874"/>
          </a:xfrm>
          <a:prstGeom prst="rect">
            <a:avLst/>
          </a:prstGeom>
          <a:noFill/>
          <a:ln>
            <a:noFill/>
          </a:ln>
          <a:effectLst>
            <a:outerShdw blurRad="57150" rotWithShape="0" algn="bl" dir="5400000" dist="19050">
              <a:srgbClr val="000000">
                <a:alpha val="50000"/>
              </a:srgbClr>
            </a:outerShdw>
          </a:effectLst>
        </p:spPr>
      </p:pic>
      <p:grpSp>
        <p:nvGrpSpPr>
          <p:cNvPr id="163" name="Google Shape;163;p21"/>
          <p:cNvGrpSpPr/>
          <p:nvPr/>
        </p:nvGrpSpPr>
        <p:grpSpPr>
          <a:xfrm>
            <a:off x="978497" y="2066103"/>
            <a:ext cx="7187005" cy="2251865"/>
            <a:chOff x="2314132" y="2386925"/>
            <a:chExt cx="6391290" cy="2002548"/>
          </a:xfrm>
        </p:grpSpPr>
        <p:pic>
          <p:nvPicPr>
            <p:cNvPr id="164" name="Google Shape;164;p21"/>
            <p:cNvPicPr preferRelativeResize="0"/>
            <p:nvPr/>
          </p:nvPicPr>
          <p:blipFill>
            <a:blip r:embed="rId4">
              <a:alphaModFix/>
            </a:blip>
            <a:stretch>
              <a:fillRect/>
            </a:stretch>
          </p:blipFill>
          <p:spPr>
            <a:xfrm>
              <a:off x="2314132" y="2386938"/>
              <a:ext cx="932890" cy="2002536"/>
            </a:xfrm>
            <a:prstGeom prst="rect">
              <a:avLst/>
            </a:prstGeom>
            <a:noFill/>
            <a:ln>
              <a:noFill/>
            </a:ln>
            <a:effectLst>
              <a:outerShdw blurRad="57150" rotWithShape="0" algn="bl" dir="5400000" dist="19050">
                <a:srgbClr val="000000">
                  <a:alpha val="50000"/>
                </a:srgbClr>
              </a:outerShdw>
            </a:effectLst>
          </p:spPr>
        </p:pic>
        <p:pic>
          <p:nvPicPr>
            <p:cNvPr id="165" name="Google Shape;165;p21"/>
            <p:cNvPicPr preferRelativeResize="0"/>
            <p:nvPr/>
          </p:nvPicPr>
          <p:blipFill>
            <a:blip r:embed="rId5">
              <a:alphaModFix/>
            </a:blip>
            <a:stretch>
              <a:fillRect/>
            </a:stretch>
          </p:blipFill>
          <p:spPr>
            <a:xfrm>
              <a:off x="4493038" y="2386938"/>
              <a:ext cx="932890" cy="2002536"/>
            </a:xfrm>
            <a:prstGeom prst="rect">
              <a:avLst/>
            </a:prstGeom>
            <a:noFill/>
            <a:ln>
              <a:noFill/>
            </a:ln>
            <a:effectLst>
              <a:outerShdw blurRad="57150" rotWithShape="0" algn="bl" dir="5400000" dist="19050">
                <a:srgbClr val="000000">
                  <a:alpha val="50000"/>
                </a:srgbClr>
              </a:outerShdw>
            </a:effectLst>
          </p:spPr>
        </p:pic>
        <p:pic>
          <p:nvPicPr>
            <p:cNvPr id="166" name="Google Shape;166;p21"/>
            <p:cNvPicPr preferRelativeResize="0"/>
            <p:nvPr/>
          </p:nvPicPr>
          <p:blipFill>
            <a:blip r:embed="rId6">
              <a:alphaModFix/>
            </a:blip>
            <a:stretch>
              <a:fillRect/>
            </a:stretch>
          </p:blipFill>
          <p:spPr>
            <a:xfrm>
              <a:off x="5582505" y="2386938"/>
              <a:ext cx="932890" cy="2002536"/>
            </a:xfrm>
            <a:prstGeom prst="rect">
              <a:avLst/>
            </a:prstGeom>
            <a:noFill/>
            <a:ln>
              <a:noFill/>
            </a:ln>
            <a:effectLst>
              <a:outerShdw blurRad="57150" rotWithShape="0" algn="bl" dir="5400000" dist="19050">
                <a:srgbClr val="000000">
                  <a:alpha val="50000"/>
                </a:srgbClr>
              </a:outerShdw>
            </a:effectLst>
          </p:spPr>
        </p:pic>
        <p:pic>
          <p:nvPicPr>
            <p:cNvPr id="167" name="Google Shape;167;p21"/>
            <p:cNvPicPr preferRelativeResize="0"/>
            <p:nvPr/>
          </p:nvPicPr>
          <p:blipFill>
            <a:blip r:embed="rId7">
              <a:alphaModFix/>
            </a:blip>
            <a:stretch>
              <a:fillRect/>
            </a:stretch>
          </p:blipFill>
          <p:spPr>
            <a:xfrm>
              <a:off x="6676402" y="2386938"/>
              <a:ext cx="932890" cy="2002536"/>
            </a:xfrm>
            <a:prstGeom prst="rect">
              <a:avLst/>
            </a:prstGeom>
            <a:noFill/>
            <a:ln>
              <a:noFill/>
            </a:ln>
            <a:effectLst>
              <a:outerShdw blurRad="57150" rotWithShape="0" algn="bl" dir="5400000" dist="19050">
                <a:srgbClr val="000000">
                  <a:alpha val="50000"/>
                </a:srgbClr>
              </a:outerShdw>
            </a:effectLst>
          </p:spPr>
        </p:pic>
        <p:pic>
          <p:nvPicPr>
            <p:cNvPr id="168" name="Google Shape;168;p21"/>
            <p:cNvPicPr preferRelativeResize="0"/>
            <p:nvPr/>
          </p:nvPicPr>
          <p:blipFill>
            <a:blip r:embed="rId8">
              <a:alphaModFix/>
            </a:blip>
            <a:stretch>
              <a:fillRect/>
            </a:stretch>
          </p:blipFill>
          <p:spPr>
            <a:xfrm>
              <a:off x="7772532" y="2386925"/>
              <a:ext cx="932890" cy="2002536"/>
            </a:xfrm>
            <a:prstGeom prst="rect">
              <a:avLst/>
            </a:prstGeom>
            <a:noFill/>
            <a:ln>
              <a:noFill/>
            </a:ln>
            <a:effectLst>
              <a:outerShdw blurRad="57150" rotWithShape="0" algn="bl" dir="5400000" dist="19050">
                <a:srgbClr val="000000">
                  <a:alpha val="50000"/>
                </a:srgbClr>
              </a:outerShdw>
            </a:effectLst>
          </p:spPr>
        </p:pic>
      </p:grpSp>
      <p:sp>
        <p:nvSpPr>
          <p:cNvPr id="169" name="Google Shape;169;p21"/>
          <p:cNvSpPr txBox="1"/>
          <p:nvPr/>
        </p:nvSpPr>
        <p:spPr>
          <a:xfrm>
            <a:off x="3080975" y="1433300"/>
            <a:ext cx="1857300" cy="523200"/>
          </a:xfrm>
          <a:prstGeom prst="rect">
            <a:avLst/>
          </a:prstGeom>
          <a:solidFill>
            <a:srgbClr val="FCFBF2"/>
          </a:solidFill>
          <a:ln cap="flat" cmpd="sng" w="9525">
            <a:solidFill>
              <a:srgbClr val="4D84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t>Explain the concept of an ALTiO (alternative audio)</a:t>
            </a:r>
            <a:endParaRPr sz="1100"/>
          </a:p>
        </p:txBody>
      </p:sp>
      <p:sp>
        <p:nvSpPr>
          <p:cNvPr id="170" name="Google Shape;170;p21"/>
          <p:cNvSpPr txBox="1"/>
          <p:nvPr/>
        </p:nvSpPr>
        <p:spPr>
          <a:xfrm>
            <a:off x="4647225" y="4429375"/>
            <a:ext cx="2293500" cy="523200"/>
          </a:xfrm>
          <a:prstGeom prst="rect">
            <a:avLst/>
          </a:prstGeom>
          <a:solidFill>
            <a:srgbClr val="FCFBF2"/>
          </a:solidFill>
          <a:ln cap="flat" cmpd="sng" w="9525">
            <a:solidFill>
              <a:srgbClr val="4D84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t>Show the process of </a:t>
            </a:r>
            <a:r>
              <a:rPr lang="en" sz="1100"/>
              <a:t>adding</a:t>
            </a:r>
            <a:r>
              <a:rPr lang="en" sz="1100"/>
              <a:t> </a:t>
            </a:r>
            <a:r>
              <a:rPr lang="en" sz="1100"/>
              <a:t>clarification for drawings</a:t>
            </a:r>
            <a:endParaRPr sz="1100"/>
          </a:p>
        </p:txBody>
      </p:sp>
      <p:cxnSp>
        <p:nvCxnSpPr>
          <p:cNvPr id="171" name="Google Shape;171;p21"/>
          <p:cNvCxnSpPr>
            <a:stCxn id="161" idx="0"/>
          </p:cNvCxnSpPr>
          <p:nvPr/>
        </p:nvCxnSpPr>
        <p:spPr>
          <a:xfrm flipH="1" rot="10800000">
            <a:off x="1836175" y="3406675"/>
            <a:ext cx="486000" cy="1022700"/>
          </a:xfrm>
          <a:prstGeom prst="straightConnector1">
            <a:avLst/>
          </a:prstGeom>
          <a:noFill/>
          <a:ln cap="flat" cmpd="sng" w="19050">
            <a:solidFill>
              <a:srgbClr val="4D84FF"/>
            </a:solidFill>
            <a:prstDash val="solid"/>
            <a:round/>
            <a:headEnd len="med" w="med" type="none"/>
            <a:tailEnd len="med" w="med" type="triangle"/>
          </a:ln>
        </p:spPr>
      </p:cxnSp>
      <p:cxnSp>
        <p:nvCxnSpPr>
          <p:cNvPr id="172" name="Google Shape;172;p21"/>
          <p:cNvCxnSpPr>
            <a:stCxn id="169" idx="2"/>
          </p:cNvCxnSpPr>
          <p:nvPr/>
        </p:nvCxnSpPr>
        <p:spPr>
          <a:xfrm flipH="1">
            <a:off x="3934325" y="1956500"/>
            <a:ext cx="75300" cy="327300"/>
          </a:xfrm>
          <a:prstGeom prst="straightConnector1">
            <a:avLst/>
          </a:prstGeom>
          <a:noFill/>
          <a:ln cap="flat" cmpd="sng" w="19050">
            <a:solidFill>
              <a:srgbClr val="4D84FF"/>
            </a:solidFill>
            <a:prstDash val="solid"/>
            <a:round/>
            <a:headEnd len="med" w="med" type="none"/>
            <a:tailEnd len="med" w="med" type="triangle"/>
          </a:ln>
        </p:spPr>
      </p:cxnSp>
      <p:cxnSp>
        <p:nvCxnSpPr>
          <p:cNvPr id="173" name="Google Shape;173;p21"/>
          <p:cNvCxnSpPr>
            <a:stCxn id="170" idx="0"/>
          </p:cNvCxnSpPr>
          <p:nvPr/>
        </p:nvCxnSpPr>
        <p:spPr>
          <a:xfrm rot="10800000">
            <a:off x="5536875" y="3991975"/>
            <a:ext cx="257100" cy="437400"/>
          </a:xfrm>
          <a:prstGeom prst="straightConnector1">
            <a:avLst/>
          </a:prstGeom>
          <a:noFill/>
          <a:ln cap="flat" cmpd="sng" w="19050">
            <a:solidFill>
              <a:srgbClr val="4D84FF"/>
            </a:solidFill>
            <a:prstDash val="solid"/>
            <a:round/>
            <a:headEnd len="med" w="med" type="none"/>
            <a:tailEnd len="med" w="med" type="triangle"/>
          </a:ln>
        </p:spPr>
      </p:cxnSp>
      <p:cxnSp>
        <p:nvCxnSpPr>
          <p:cNvPr id="174" name="Google Shape;174;p21"/>
          <p:cNvCxnSpPr>
            <a:stCxn id="170" idx="0"/>
          </p:cNvCxnSpPr>
          <p:nvPr/>
        </p:nvCxnSpPr>
        <p:spPr>
          <a:xfrm flipH="1" rot="10800000">
            <a:off x="5793975" y="3982375"/>
            <a:ext cx="290100" cy="447000"/>
          </a:xfrm>
          <a:prstGeom prst="straightConnector1">
            <a:avLst/>
          </a:prstGeom>
          <a:noFill/>
          <a:ln cap="flat" cmpd="sng" w="19050">
            <a:solidFill>
              <a:srgbClr val="4D84FF"/>
            </a:solidFill>
            <a:prstDash val="solid"/>
            <a:round/>
            <a:headEnd len="med" w="med" type="none"/>
            <a:tailEnd len="med" w="med" type="triangle"/>
          </a:ln>
        </p:spPr>
      </p:cxnSp>
      <p:sp>
        <p:nvSpPr>
          <p:cNvPr id="175" name="Google Shape;175;p21"/>
          <p:cNvSpPr txBox="1"/>
          <p:nvPr/>
        </p:nvSpPr>
        <p:spPr>
          <a:xfrm>
            <a:off x="5306100" y="1431500"/>
            <a:ext cx="2342100" cy="523200"/>
          </a:xfrm>
          <a:prstGeom prst="rect">
            <a:avLst/>
          </a:prstGeom>
          <a:solidFill>
            <a:srgbClr val="FCFBF2"/>
          </a:solidFill>
          <a:ln cap="flat" cmpd="sng" w="9525">
            <a:solidFill>
              <a:srgbClr val="4D84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t>Explain ability to click to expand explanations on drawing</a:t>
            </a:r>
            <a:endParaRPr sz="1100"/>
          </a:p>
        </p:txBody>
      </p:sp>
      <p:cxnSp>
        <p:nvCxnSpPr>
          <p:cNvPr id="176" name="Google Shape;176;p21"/>
          <p:cNvCxnSpPr>
            <a:stCxn id="175" idx="2"/>
          </p:cNvCxnSpPr>
          <p:nvPr/>
        </p:nvCxnSpPr>
        <p:spPr>
          <a:xfrm flipH="1">
            <a:off x="6333450" y="1954700"/>
            <a:ext cx="143700" cy="1202400"/>
          </a:xfrm>
          <a:prstGeom prst="straightConnector1">
            <a:avLst/>
          </a:prstGeom>
          <a:noFill/>
          <a:ln cap="flat" cmpd="sng" w="19050">
            <a:solidFill>
              <a:srgbClr val="4D84FF"/>
            </a:solidFill>
            <a:prstDash val="solid"/>
            <a:round/>
            <a:headEnd len="med" w="med" type="none"/>
            <a:tailEnd len="med" w="med" type="triangle"/>
          </a:ln>
        </p:spPr>
      </p:cxn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